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7" r:id="rId5"/>
    <p:sldId id="271" r:id="rId6"/>
    <p:sldId id="269" r:id="rId7"/>
    <p:sldId id="270" r:id="rId8"/>
    <p:sldId id="268" r:id="rId9"/>
    <p:sldId id="259" r:id="rId10"/>
    <p:sldId id="272" r:id="rId11"/>
    <p:sldId id="273" r:id="rId12"/>
    <p:sldId id="274" r:id="rId13"/>
    <p:sldId id="276" r:id="rId14"/>
    <p:sldId id="260" r:id="rId15"/>
    <p:sldId id="277" r:id="rId16"/>
    <p:sldId id="275" r:id="rId17"/>
    <p:sldId id="261" r:id="rId18"/>
    <p:sldId id="278" r:id="rId19"/>
    <p:sldId id="279" r:id="rId20"/>
    <p:sldId id="280" r:id="rId21"/>
    <p:sldId id="281" r:id="rId22"/>
    <p:sldId id="282" r:id="rId23"/>
    <p:sldId id="284" r:id="rId24"/>
    <p:sldId id="285" r:id="rId25"/>
    <p:sldId id="262" r:id="rId26"/>
    <p:sldId id="289" r:id="rId27"/>
    <p:sldId id="263" r:id="rId28"/>
    <p:sldId id="264" r:id="rId29"/>
    <p:sldId id="266" r:id="rId30"/>
    <p:sldId id="288"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111" d="100"/>
          <a:sy n="111" d="100"/>
        </p:scale>
        <p:origin x="-161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5.bin"/></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a:t>CBCS Student Credit Hours</a:t>
            </a:r>
          </a:p>
        </c:rich>
      </c:tx>
      <c:layout/>
      <c:overlay val="0"/>
    </c:title>
    <c:autoTitleDeleted val="0"/>
    <c:plotArea>
      <c:layout>
        <c:manualLayout>
          <c:layoutTarget val="inner"/>
          <c:xMode val="edge"/>
          <c:yMode val="edge"/>
          <c:x val="0.12014488898347166"/>
          <c:y val="0.1002043126962071"/>
          <c:w val="0.85958484074625807"/>
          <c:h val="0.80385337862178996"/>
        </c:manualLayout>
      </c:layout>
      <c:barChart>
        <c:barDir val="col"/>
        <c:grouping val="clustered"/>
        <c:varyColors val="0"/>
        <c:ser>
          <c:idx val="0"/>
          <c:order val="0"/>
          <c:tx>
            <c:strRef>
              <c:f>Sheet1!$A$2</c:f>
              <c:strCache>
                <c:ptCount val="1"/>
                <c:pt idx="0">
                  <c:v>CBCS Student Credit Hours</c:v>
                </c:pt>
              </c:strCache>
            </c:strRef>
          </c:tx>
          <c:invertIfNegative val="0"/>
          <c:trendline>
            <c:trendlineType val="linear"/>
            <c:dispRSqr val="0"/>
            <c:dispEq val="0"/>
          </c:trendline>
          <c:trendline>
            <c:spPr>
              <a:ln w="12700">
                <a:solidFill>
                  <a:srgbClr val="FF0000"/>
                </a:solidFill>
                <a:tailEnd type="triangle" w="med" len="lg"/>
              </a:ln>
            </c:spPr>
            <c:trendlineType val="linear"/>
            <c:dispRSqr val="0"/>
            <c:dispEq val="0"/>
          </c:trendline>
          <c:cat>
            <c:strRef>
              <c:f>Sheet1!$B$1:$G$1</c:f>
              <c:strCache>
                <c:ptCount val="6"/>
                <c:pt idx="0">
                  <c:v>07-08</c:v>
                </c:pt>
                <c:pt idx="1">
                  <c:v>08-09</c:v>
                </c:pt>
                <c:pt idx="2">
                  <c:v>09-10</c:v>
                </c:pt>
                <c:pt idx="3">
                  <c:v>10-11</c:v>
                </c:pt>
                <c:pt idx="4">
                  <c:v>11-12</c:v>
                </c:pt>
                <c:pt idx="5">
                  <c:v>12-13</c:v>
                </c:pt>
              </c:strCache>
            </c:strRef>
          </c:cat>
          <c:val>
            <c:numRef>
              <c:f>Sheet1!$B$2:$G$2</c:f>
              <c:numCache>
                <c:formatCode>#,##0</c:formatCode>
                <c:ptCount val="6"/>
                <c:pt idx="0">
                  <c:v>58142</c:v>
                </c:pt>
                <c:pt idx="1">
                  <c:v>60335</c:v>
                </c:pt>
                <c:pt idx="2">
                  <c:v>62421</c:v>
                </c:pt>
                <c:pt idx="3">
                  <c:v>64623</c:v>
                </c:pt>
                <c:pt idx="4">
                  <c:v>64731</c:v>
                </c:pt>
                <c:pt idx="5">
                  <c:v>66226</c:v>
                </c:pt>
              </c:numCache>
            </c:numRef>
          </c:val>
        </c:ser>
        <c:dLbls>
          <c:showLegendKey val="0"/>
          <c:showVal val="0"/>
          <c:showCatName val="0"/>
          <c:showSerName val="0"/>
          <c:showPercent val="0"/>
          <c:showBubbleSize val="0"/>
        </c:dLbls>
        <c:gapWidth val="150"/>
        <c:axId val="97057792"/>
        <c:axId val="145674176"/>
      </c:barChart>
      <c:catAx>
        <c:axId val="97057792"/>
        <c:scaling>
          <c:orientation val="minMax"/>
        </c:scaling>
        <c:delete val="0"/>
        <c:axPos val="b"/>
        <c:numFmt formatCode="@" sourceLinked="1"/>
        <c:majorTickMark val="out"/>
        <c:minorTickMark val="none"/>
        <c:tickLblPos val="nextTo"/>
        <c:crossAx val="145674176"/>
        <c:crosses val="autoZero"/>
        <c:auto val="1"/>
        <c:lblAlgn val="ctr"/>
        <c:lblOffset val="100"/>
        <c:noMultiLvlLbl val="0"/>
      </c:catAx>
      <c:valAx>
        <c:axId val="145674176"/>
        <c:scaling>
          <c:orientation val="minMax"/>
        </c:scaling>
        <c:delete val="0"/>
        <c:axPos val="l"/>
        <c:majorGridlines/>
        <c:numFmt formatCode="#,##0" sourceLinked="1"/>
        <c:majorTickMark val="out"/>
        <c:minorTickMark val="none"/>
        <c:tickLblPos val="nextTo"/>
        <c:crossAx val="97057792"/>
        <c:crosses val="autoZero"/>
        <c:crossBetween val="between"/>
      </c:valAx>
    </c:plotArea>
    <c:plotVisOnly val="1"/>
    <c:dispBlanksAs val="gap"/>
    <c:showDLblsOverMax val="0"/>
  </c:chart>
  <c:spPr>
    <a:scene3d>
      <a:camera prst="orthographicFront"/>
      <a:lightRig rig="threePt" dir="t"/>
    </a:scene3d>
    <a:sp3d/>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2010-11</c:v>
                </c:pt>
              </c:strCache>
            </c:strRef>
          </c:tx>
          <c:invertIfNegative val="0"/>
          <c:cat>
            <c:strRef>
              <c:f>Sheet1!$A$2</c:f>
              <c:strCache>
                <c:ptCount val="1"/>
                <c:pt idx="0">
                  <c:v>Travel</c:v>
                </c:pt>
              </c:strCache>
            </c:strRef>
          </c:cat>
          <c:val>
            <c:numRef>
              <c:f>Sheet1!$B$2</c:f>
              <c:numCache>
                <c:formatCode>_("$"* #,##0_);_("$"* \(#,##0\);_("$"* "-"??_);_(@_)</c:formatCode>
                <c:ptCount val="1"/>
                <c:pt idx="0">
                  <c:v>219083</c:v>
                </c:pt>
              </c:numCache>
            </c:numRef>
          </c:val>
        </c:ser>
        <c:ser>
          <c:idx val="1"/>
          <c:order val="1"/>
          <c:tx>
            <c:strRef>
              <c:f>Sheet1!$C$1</c:f>
              <c:strCache>
                <c:ptCount val="1"/>
                <c:pt idx="0">
                  <c:v>2011-12</c:v>
                </c:pt>
              </c:strCache>
            </c:strRef>
          </c:tx>
          <c:invertIfNegative val="0"/>
          <c:cat>
            <c:strRef>
              <c:f>Sheet1!$A$2</c:f>
              <c:strCache>
                <c:ptCount val="1"/>
                <c:pt idx="0">
                  <c:v>Travel</c:v>
                </c:pt>
              </c:strCache>
            </c:strRef>
          </c:cat>
          <c:val>
            <c:numRef>
              <c:f>Sheet1!$C$2</c:f>
              <c:numCache>
                <c:formatCode>_("$"* #,##0_);_("$"* \(#,##0\);_("$"* "-"??_);_(@_)</c:formatCode>
                <c:ptCount val="1"/>
                <c:pt idx="0">
                  <c:v>183003</c:v>
                </c:pt>
              </c:numCache>
            </c:numRef>
          </c:val>
        </c:ser>
        <c:ser>
          <c:idx val="2"/>
          <c:order val="2"/>
          <c:tx>
            <c:strRef>
              <c:f>Sheet1!$D$1</c:f>
              <c:strCache>
                <c:ptCount val="1"/>
                <c:pt idx="0">
                  <c:v>2012-13</c:v>
                </c:pt>
              </c:strCache>
            </c:strRef>
          </c:tx>
          <c:invertIfNegative val="0"/>
          <c:cat>
            <c:strRef>
              <c:f>Sheet1!$A$2</c:f>
              <c:strCache>
                <c:ptCount val="1"/>
                <c:pt idx="0">
                  <c:v>Travel</c:v>
                </c:pt>
              </c:strCache>
            </c:strRef>
          </c:cat>
          <c:val>
            <c:numRef>
              <c:f>Sheet1!$D$2</c:f>
              <c:numCache>
                <c:formatCode>_("$"* #,##0_);_("$"* \(#,##0\);_("$"* "-"??_);_(@_)</c:formatCode>
                <c:ptCount val="1"/>
                <c:pt idx="0">
                  <c:v>166497</c:v>
                </c:pt>
              </c:numCache>
            </c:numRef>
          </c:val>
        </c:ser>
        <c:dLbls>
          <c:showLegendKey val="0"/>
          <c:showVal val="0"/>
          <c:showCatName val="0"/>
          <c:showSerName val="0"/>
          <c:showPercent val="0"/>
          <c:showBubbleSize val="0"/>
        </c:dLbls>
        <c:gapWidth val="150"/>
        <c:axId val="169091072"/>
        <c:axId val="148499264"/>
      </c:barChart>
      <c:catAx>
        <c:axId val="169091072"/>
        <c:scaling>
          <c:orientation val="minMax"/>
        </c:scaling>
        <c:delete val="0"/>
        <c:axPos val="b"/>
        <c:majorTickMark val="out"/>
        <c:minorTickMark val="none"/>
        <c:tickLblPos val="nextTo"/>
        <c:crossAx val="148499264"/>
        <c:crosses val="autoZero"/>
        <c:auto val="1"/>
        <c:lblAlgn val="ctr"/>
        <c:lblOffset val="100"/>
        <c:noMultiLvlLbl val="0"/>
      </c:catAx>
      <c:valAx>
        <c:axId val="148499264"/>
        <c:scaling>
          <c:orientation val="minMax"/>
        </c:scaling>
        <c:delete val="0"/>
        <c:axPos val="l"/>
        <c:majorGridlines/>
        <c:numFmt formatCode="_(&quot;$&quot;* #,##0_);_(&quot;$&quot;* \(#,##0\);_(&quot;$&quot;* &quot;-&quot;??_);_(@_)" sourceLinked="1"/>
        <c:majorTickMark val="out"/>
        <c:minorTickMark val="none"/>
        <c:tickLblPos val="nextTo"/>
        <c:crossAx val="16909107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2010-11</c:v>
                </c:pt>
              </c:strCache>
            </c:strRef>
          </c:tx>
          <c:invertIfNegative val="0"/>
          <c:cat>
            <c:strRef>
              <c:f>Sheet1!$A$2</c:f>
              <c:strCache>
                <c:ptCount val="1"/>
                <c:pt idx="0">
                  <c:v>Other</c:v>
                </c:pt>
              </c:strCache>
            </c:strRef>
          </c:cat>
          <c:val>
            <c:numRef>
              <c:f>Sheet1!$B$2</c:f>
              <c:numCache>
                <c:formatCode>_("$"* #,##0_);_("$"* \(#,##0\);_("$"* "-"??_);_(@_)</c:formatCode>
                <c:ptCount val="1"/>
                <c:pt idx="0">
                  <c:v>510440</c:v>
                </c:pt>
              </c:numCache>
            </c:numRef>
          </c:val>
        </c:ser>
        <c:ser>
          <c:idx val="1"/>
          <c:order val="1"/>
          <c:tx>
            <c:strRef>
              <c:f>Sheet1!$C$1</c:f>
              <c:strCache>
                <c:ptCount val="1"/>
                <c:pt idx="0">
                  <c:v>2011-12</c:v>
                </c:pt>
              </c:strCache>
            </c:strRef>
          </c:tx>
          <c:invertIfNegative val="0"/>
          <c:cat>
            <c:strRef>
              <c:f>Sheet1!$A$2</c:f>
              <c:strCache>
                <c:ptCount val="1"/>
                <c:pt idx="0">
                  <c:v>Other</c:v>
                </c:pt>
              </c:strCache>
            </c:strRef>
          </c:cat>
          <c:val>
            <c:numRef>
              <c:f>Sheet1!$C$2</c:f>
              <c:numCache>
                <c:formatCode>_("$"* #,##0_);_("$"* \(#,##0\);_("$"* "-"??_);_(@_)</c:formatCode>
                <c:ptCount val="1"/>
                <c:pt idx="0">
                  <c:v>458280</c:v>
                </c:pt>
              </c:numCache>
            </c:numRef>
          </c:val>
        </c:ser>
        <c:ser>
          <c:idx val="2"/>
          <c:order val="2"/>
          <c:tx>
            <c:strRef>
              <c:f>Sheet1!$D$1</c:f>
              <c:strCache>
                <c:ptCount val="1"/>
                <c:pt idx="0">
                  <c:v>2012-13</c:v>
                </c:pt>
              </c:strCache>
            </c:strRef>
          </c:tx>
          <c:invertIfNegative val="0"/>
          <c:cat>
            <c:strRef>
              <c:f>Sheet1!$A$2</c:f>
              <c:strCache>
                <c:ptCount val="1"/>
                <c:pt idx="0">
                  <c:v>Other</c:v>
                </c:pt>
              </c:strCache>
            </c:strRef>
          </c:cat>
          <c:val>
            <c:numRef>
              <c:f>Sheet1!$D$2</c:f>
              <c:numCache>
                <c:formatCode>_("$"* #,##0_);_("$"* \(#,##0\);_("$"* "-"??_);_(@_)</c:formatCode>
                <c:ptCount val="1"/>
                <c:pt idx="0">
                  <c:v>328095</c:v>
                </c:pt>
              </c:numCache>
            </c:numRef>
          </c:val>
        </c:ser>
        <c:dLbls>
          <c:showLegendKey val="0"/>
          <c:showVal val="0"/>
          <c:showCatName val="0"/>
          <c:showSerName val="0"/>
          <c:showPercent val="0"/>
          <c:showBubbleSize val="0"/>
        </c:dLbls>
        <c:gapWidth val="150"/>
        <c:axId val="169093120"/>
        <c:axId val="148503872"/>
      </c:barChart>
      <c:catAx>
        <c:axId val="169093120"/>
        <c:scaling>
          <c:orientation val="minMax"/>
        </c:scaling>
        <c:delete val="0"/>
        <c:axPos val="b"/>
        <c:majorTickMark val="out"/>
        <c:minorTickMark val="none"/>
        <c:tickLblPos val="nextTo"/>
        <c:crossAx val="148503872"/>
        <c:crosses val="autoZero"/>
        <c:auto val="1"/>
        <c:lblAlgn val="ctr"/>
        <c:lblOffset val="100"/>
        <c:noMultiLvlLbl val="0"/>
      </c:catAx>
      <c:valAx>
        <c:axId val="148503872"/>
        <c:scaling>
          <c:orientation val="minMax"/>
        </c:scaling>
        <c:delete val="0"/>
        <c:axPos val="l"/>
        <c:majorGridlines/>
        <c:numFmt formatCode="_(&quot;$&quot;* #,##0_);_(&quot;$&quot;* \(#,##0\);_(&quot;$&quot;* &quot;-&quot;??_);_(@_)" sourceLinked="1"/>
        <c:majorTickMark val="out"/>
        <c:minorTickMark val="none"/>
        <c:tickLblPos val="nextTo"/>
        <c:crossAx val="16909312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barChart>
        <c:barDir val="col"/>
        <c:grouping val="clustered"/>
        <c:varyColors val="0"/>
        <c:ser>
          <c:idx val="0"/>
          <c:order val="0"/>
          <c:tx>
            <c:strRef>
              <c:f>Sheet1!$A$2</c:f>
              <c:strCache>
                <c:ptCount val="1"/>
                <c:pt idx="0">
                  <c:v>Post Doctoral Appointments</c:v>
                </c:pt>
              </c:strCache>
            </c:strRef>
          </c:tx>
          <c:invertIfNegative val="0"/>
          <c:cat>
            <c:numRef>
              <c:f>Sheet1!$B$1:$F$1</c:f>
              <c:numCache>
                <c:formatCode>General</c:formatCode>
                <c:ptCount val="5"/>
                <c:pt idx="0">
                  <c:v>2008</c:v>
                </c:pt>
                <c:pt idx="1">
                  <c:v>2009</c:v>
                </c:pt>
                <c:pt idx="2">
                  <c:v>2010</c:v>
                </c:pt>
                <c:pt idx="3">
                  <c:v>2011</c:v>
                </c:pt>
                <c:pt idx="4">
                  <c:v>2012</c:v>
                </c:pt>
              </c:numCache>
            </c:numRef>
          </c:cat>
          <c:val>
            <c:numRef>
              <c:f>Sheet1!$B$2:$F$2</c:f>
              <c:numCache>
                <c:formatCode>General</c:formatCode>
                <c:ptCount val="5"/>
                <c:pt idx="0">
                  <c:v>3</c:v>
                </c:pt>
                <c:pt idx="1">
                  <c:v>6</c:v>
                </c:pt>
                <c:pt idx="2">
                  <c:v>13</c:v>
                </c:pt>
                <c:pt idx="3">
                  <c:v>12</c:v>
                </c:pt>
                <c:pt idx="4">
                  <c:v>20</c:v>
                </c:pt>
              </c:numCache>
            </c:numRef>
          </c:val>
        </c:ser>
        <c:dLbls>
          <c:showLegendKey val="0"/>
          <c:showVal val="0"/>
          <c:showCatName val="0"/>
          <c:showSerName val="0"/>
          <c:showPercent val="0"/>
          <c:showBubbleSize val="0"/>
        </c:dLbls>
        <c:gapWidth val="150"/>
        <c:axId val="162737664"/>
        <c:axId val="148185664"/>
      </c:barChart>
      <c:catAx>
        <c:axId val="162737664"/>
        <c:scaling>
          <c:orientation val="minMax"/>
        </c:scaling>
        <c:delete val="0"/>
        <c:axPos val="b"/>
        <c:numFmt formatCode="General" sourceLinked="1"/>
        <c:majorTickMark val="out"/>
        <c:minorTickMark val="none"/>
        <c:tickLblPos val="nextTo"/>
        <c:txPr>
          <a:bodyPr/>
          <a:lstStyle/>
          <a:p>
            <a:pPr>
              <a:defRPr sz="800"/>
            </a:pPr>
            <a:endParaRPr lang="en-US"/>
          </a:p>
        </c:txPr>
        <c:crossAx val="148185664"/>
        <c:crosses val="autoZero"/>
        <c:auto val="1"/>
        <c:lblAlgn val="ctr"/>
        <c:lblOffset val="100"/>
        <c:noMultiLvlLbl val="0"/>
      </c:catAx>
      <c:valAx>
        <c:axId val="148185664"/>
        <c:scaling>
          <c:orientation val="minMax"/>
        </c:scaling>
        <c:delete val="0"/>
        <c:axPos val="l"/>
        <c:majorGridlines/>
        <c:numFmt formatCode="General" sourceLinked="1"/>
        <c:majorTickMark val="out"/>
        <c:minorTickMark val="none"/>
        <c:tickLblPos val="nextTo"/>
        <c:txPr>
          <a:bodyPr/>
          <a:lstStyle/>
          <a:p>
            <a:pPr>
              <a:defRPr sz="800"/>
            </a:pPr>
            <a:endParaRPr lang="en-US"/>
          </a:p>
        </c:txPr>
        <c:crossAx val="16273766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100"/>
              <a:t>New Awards to Date by College</a:t>
            </a:r>
          </a:p>
        </c:rich>
      </c:tx>
      <c:layout/>
      <c:overlay val="0"/>
    </c:title>
    <c:autoTitleDeleted val="0"/>
    <c:plotArea>
      <c:layout>
        <c:manualLayout>
          <c:layoutTarget val="inner"/>
          <c:xMode val="edge"/>
          <c:yMode val="edge"/>
          <c:x val="0.22798085799977397"/>
          <c:y val="0.16655835611435404"/>
          <c:w val="0.72456882699699698"/>
          <c:h val="0.67677699546230052"/>
        </c:manualLayout>
      </c:layout>
      <c:barChart>
        <c:barDir val="col"/>
        <c:grouping val="clustered"/>
        <c:varyColors val="0"/>
        <c:ser>
          <c:idx val="0"/>
          <c:order val="0"/>
          <c:tx>
            <c:strRef>
              <c:f>Sheet1!$G$31:$I$31</c:f>
              <c:strCache>
                <c:ptCount val="1"/>
                <c:pt idx="0">
                  <c:v>Awards to Date (3-26-13)</c:v>
                </c:pt>
              </c:strCache>
            </c:strRef>
          </c:tx>
          <c:invertIfNegative val="0"/>
          <c:cat>
            <c:strRef>
              <c:f>Sheet1!$J$30:$P$30</c:f>
              <c:strCache>
                <c:ptCount val="7"/>
                <c:pt idx="0">
                  <c:v>Arts</c:v>
                </c:pt>
                <c:pt idx="1">
                  <c:v>COBA</c:v>
                </c:pt>
                <c:pt idx="2">
                  <c:v>CAS</c:v>
                </c:pt>
                <c:pt idx="3">
                  <c:v>CMS</c:v>
                </c:pt>
                <c:pt idx="4">
                  <c:v>COED</c:v>
                </c:pt>
                <c:pt idx="5">
                  <c:v>CBCS</c:v>
                </c:pt>
                <c:pt idx="6">
                  <c:v>ENG</c:v>
                </c:pt>
              </c:strCache>
            </c:strRef>
          </c:cat>
          <c:val>
            <c:numRef>
              <c:f>Sheet1!$J$31:$P$31</c:f>
              <c:numCache>
                <c:formatCode>"$"#,##0</c:formatCode>
                <c:ptCount val="7"/>
                <c:pt idx="0">
                  <c:v>782099</c:v>
                </c:pt>
                <c:pt idx="1">
                  <c:v>974372</c:v>
                </c:pt>
                <c:pt idx="2">
                  <c:v>10181423</c:v>
                </c:pt>
                <c:pt idx="3">
                  <c:v>11673503</c:v>
                </c:pt>
                <c:pt idx="4">
                  <c:v>13219371</c:v>
                </c:pt>
                <c:pt idx="5">
                  <c:v>18766983</c:v>
                </c:pt>
                <c:pt idx="6">
                  <c:v>21761063.999999996</c:v>
                </c:pt>
              </c:numCache>
            </c:numRef>
          </c:val>
        </c:ser>
        <c:dLbls>
          <c:showLegendKey val="0"/>
          <c:showVal val="0"/>
          <c:showCatName val="0"/>
          <c:showSerName val="0"/>
          <c:showPercent val="0"/>
          <c:showBubbleSize val="0"/>
        </c:dLbls>
        <c:gapWidth val="150"/>
        <c:axId val="168991232"/>
        <c:axId val="148192576"/>
      </c:barChart>
      <c:catAx>
        <c:axId val="168991232"/>
        <c:scaling>
          <c:orientation val="minMax"/>
        </c:scaling>
        <c:delete val="0"/>
        <c:axPos val="b"/>
        <c:majorTickMark val="out"/>
        <c:minorTickMark val="none"/>
        <c:tickLblPos val="nextTo"/>
        <c:txPr>
          <a:bodyPr/>
          <a:lstStyle/>
          <a:p>
            <a:pPr>
              <a:defRPr sz="800"/>
            </a:pPr>
            <a:endParaRPr lang="en-US"/>
          </a:p>
        </c:txPr>
        <c:crossAx val="148192576"/>
        <c:crosses val="autoZero"/>
        <c:auto val="1"/>
        <c:lblAlgn val="ctr"/>
        <c:lblOffset val="100"/>
        <c:noMultiLvlLbl val="0"/>
      </c:catAx>
      <c:valAx>
        <c:axId val="148192576"/>
        <c:scaling>
          <c:orientation val="minMax"/>
        </c:scaling>
        <c:delete val="0"/>
        <c:axPos val="l"/>
        <c:majorGridlines/>
        <c:numFmt formatCode="&quot;$&quot;#,##0" sourceLinked="1"/>
        <c:majorTickMark val="out"/>
        <c:minorTickMark val="none"/>
        <c:tickLblPos val="nextTo"/>
        <c:txPr>
          <a:bodyPr/>
          <a:lstStyle/>
          <a:p>
            <a:pPr>
              <a:defRPr sz="800"/>
            </a:pPr>
            <a:endParaRPr lang="en-US"/>
          </a:p>
        </c:txPr>
        <c:crossAx val="168991232"/>
        <c:crosses val="autoZero"/>
        <c:crossBetween val="between"/>
        <c:dispUnits>
          <c:builtInUnit val="millions"/>
          <c:dispUnitsLbl>
            <c:layout>
              <c:manualLayout>
                <c:xMode val="edge"/>
                <c:yMode val="edge"/>
                <c:x val="5.1717345026973512E-2"/>
                <c:y val="0.42008231554563041"/>
              </c:manualLayout>
            </c:layout>
          </c:dispUnitsLbl>
        </c:dispUnits>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US" sz="1100"/>
              <a:t>CBCS Proposals Submitted</a:t>
            </a:r>
          </a:p>
        </c:rich>
      </c:tx>
      <c:layout>
        <c:manualLayout>
          <c:xMode val="edge"/>
          <c:yMode val="edge"/>
          <c:x val="0.20945021499972077"/>
          <c:y val="3.125E-2"/>
        </c:manualLayout>
      </c:layout>
      <c:overlay val="0"/>
    </c:title>
    <c:autoTitleDeleted val="0"/>
    <c:plotArea>
      <c:layout/>
      <c:barChart>
        <c:barDir val="col"/>
        <c:grouping val="clustered"/>
        <c:varyColors val="0"/>
        <c:ser>
          <c:idx val="0"/>
          <c:order val="0"/>
          <c:tx>
            <c:strRef>
              <c:f>Sheet1!$A$46</c:f>
              <c:strCache>
                <c:ptCount val="1"/>
                <c:pt idx="0">
                  <c:v>Proposals Submitted</c:v>
                </c:pt>
              </c:strCache>
            </c:strRef>
          </c:tx>
          <c:invertIfNegative val="0"/>
          <c:dPt>
            <c:idx val="4"/>
            <c:invertIfNegative val="0"/>
            <c:bubble3D val="0"/>
            <c:spPr>
              <a:solidFill>
                <a:schemeClr val="accent1">
                  <a:lumMod val="40000"/>
                  <a:lumOff val="60000"/>
                </a:schemeClr>
              </a:solidFill>
            </c:spPr>
          </c:dPt>
          <c:cat>
            <c:strRef>
              <c:f>Sheet1!$B$45:$F$45</c:f>
              <c:strCache>
                <c:ptCount val="5"/>
                <c:pt idx="0">
                  <c:v>FY09</c:v>
                </c:pt>
                <c:pt idx="1">
                  <c:v>FY10</c:v>
                </c:pt>
                <c:pt idx="2">
                  <c:v>FY11</c:v>
                </c:pt>
                <c:pt idx="3">
                  <c:v>FY12</c:v>
                </c:pt>
                <c:pt idx="4">
                  <c:v>FY13 to date</c:v>
                </c:pt>
              </c:strCache>
            </c:strRef>
          </c:cat>
          <c:val>
            <c:numRef>
              <c:f>Sheet1!$B$46:$F$46</c:f>
              <c:numCache>
                <c:formatCode>General</c:formatCode>
                <c:ptCount val="5"/>
                <c:pt idx="0">
                  <c:v>189</c:v>
                </c:pt>
                <c:pt idx="1">
                  <c:v>161</c:v>
                </c:pt>
                <c:pt idx="2">
                  <c:v>190</c:v>
                </c:pt>
                <c:pt idx="3">
                  <c:v>157</c:v>
                </c:pt>
                <c:pt idx="4">
                  <c:v>72</c:v>
                </c:pt>
              </c:numCache>
            </c:numRef>
          </c:val>
        </c:ser>
        <c:dLbls>
          <c:showLegendKey val="0"/>
          <c:showVal val="0"/>
          <c:showCatName val="0"/>
          <c:showSerName val="0"/>
          <c:showPercent val="0"/>
          <c:showBubbleSize val="0"/>
        </c:dLbls>
        <c:gapWidth val="150"/>
        <c:axId val="168882176"/>
        <c:axId val="148202624"/>
      </c:barChart>
      <c:catAx>
        <c:axId val="168882176"/>
        <c:scaling>
          <c:orientation val="minMax"/>
        </c:scaling>
        <c:delete val="0"/>
        <c:axPos val="b"/>
        <c:majorTickMark val="out"/>
        <c:minorTickMark val="none"/>
        <c:tickLblPos val="nextTo"/>
        <c:txPr>
          <a:bodyPr/>
          <a:lstStyle/>
          <a:p>
            <a:pPr>
              <a:defRPr sz="800"/>
            </a:pPr>
            <a:endParaRPr lang="en-US"/>
          </a:p>
        </c:txPr>
        <c:crossAx val="148202624"/>
        <c:crosses val="autoZero"/>
        <c:auto val="1"/>
        <c:lblAlgn val="ctr"/>
        <c:lblOffset val="100"/>
        <c:noMultiLvlLbl val="0"/>
      </c:catAx>
      <c:valAx>
        <c:axId val="148202624"/>
        <c:scaling>
          <c:orientation val="minMax"/>
        </c:scaling>
        <c:delete val="0"/>
        <c:axPos val="l"/>
        <c:majorGridlines/>
        <c:numFmt formatCode="General" sourceLinked="1"/>
        <c:majorTickMark val="out"/>
        <c:minorTickMark val="none"/>
        <c:tickLblPos val="nextTo"/>
        <c:txPr>
          <a:bodyPr/>
          <a:lstStyle/>
          <a:p>
            <a:pPr>
              <a:defRPr sz="800"/>
            </a:pPr>
            <a:endParaRPr lang="en-US"/>
          </a:p>
        </c:txPr>
        <c:crossAx val="16888217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100"/>
              <a:t>F &amp; A Percentage </a:t>
            </a:r>
          </a:p>
        </c:rich>
      </c:tx>
      <c:layout/>
      <c:overlay val="0"/>
    </c:title>
    <c:autoTitleDeleted val="0"/>
    <c:plotArea>
      <c:layout/>
      <c:barChart>
        <c:barDir val="col"/>
        <c:grouping val="clustered"/>
        <c:varyColors val="0"/>
        <c:ser>
          <c:idx val="0"/>
          <c:order val="0"/>
          <c:tx>
            <c:strRef>
              <c:f>Sheet1!$A$2</c:f>
              <c:strCache>
                <c:ptCount val="1"/>
                <c:pt idx="0">
                  <c:v>% F &amp; A</c:v>
                </c:pt>
              </c:strCache>
            </c:strRef>
          </c:tx>
          <c:invertIfNegative val="0"/>
          <c:cat>
            <c:strRef>
              <c:f>Sheet1!$B$1:$E$1</c:f>
              <c:strCache>
                <c:ptCount val="4"/>
                <c:pt idx="0">
                  <c:v>FY09</c:v>
                </c:pt>
                <c:pt idx="1">
                  <c:v>FY10</c:v>
                </c:pt>
                <c:pt idx="2">
                  <c:v>FY11</c:v>
                </c:pt>
                <c:pt idx="3">
                  <c:v>FY12</c:v>
                </c:pt>
              </c:strCache>
            </c:strRef>
          </c:cat>
          <c:val>
            <c:numRef>
              <c:f>Sheet1!$B$2:$E$2</c:f>
              <c:numCache>
                <c:formatCode>0.0%</c:formatCode>
                <c:ptCount val="4"/>
                <c:pt idx="0">
                  <c:v>9.0000000000000024E-2</c:v>
                </c:pt>
                <c:pt idx="1">
                  <c:v>0.111</c:v>
                </c:pt>
                <c:pt idx="2">
                  <c:v>0.10600000000000002</c:v>
                </c:pt>
                <c:pt idx="3">
                  <c:v>0.12300000000000007</c:v>
                </c:pt>
              </c:numCache>
            </c:numRef>
          </c:val>
        </c:ser>
        <c:dLbls>
          <c:showLegendKey val="0"/>
          <c:showVal val="0"/>
          <c:showCatName val="0"/>
          <c:showSerName val="0"/>
          <c:showPercent val="0"/>
          <c:showBubbleSize val="0"/>
        </c:dLbls>
        <c:gapWidth val="150"/>
        <c:axId val="168882688"/>
        <c:axId val="148204352"/>
      </c:barChart>
      <c:catAx>
        <c:axId val="168882688"/>
        <c:scaling>
          <c:orientation val="minMax"/>
        </c:scaling>
        <c:delete val="0"/>
        <c:axPos val="b"/>
        <c:majorTickMark val="out"/>
        <c:minorTickMark val="none"/>
        <c:tickLblPos val="nextTo"/>
        <c:txPr>
          <a:bodyPr/>
          <a:lstStyle/>
          <a:p>
            <a:pPr>
              <a:defRPr sz="800"/>
            </a:pPr>
            <a:endParaRPr lang="en-US"/>
          </a:p>
        </c:txPr>
        <c:crossAx val="148204352"/>
        <c:crosses val="autoZero"/>
        <c:auto val="1"/>
        <c:lblAlgn val="ctr"/>
        <c:lblOffset val="100"/>
        <c:noMultiLvlLbl val="0"/>
      </c:catAx>
      <c:valAx>
        <c:axId val="148204352"/>
        <c:scaling>
          <c:orientation val="minMax"/>
        </c:scaling>
        <c:delete val="0"/>
        <c:axPos val="l"/>
        <c:majorGridlines/>
        <c:numFmt formatCode="0.0%" sourceLinked="1"/>
        <c:majorTickMark val="out"/>
        <c:minorTickMark val="none"/>
        <c:tickLblPos val="nextTo"/>
        <c:txPr>
          <a:bodyPr/>
          <a:lstStyle/>
          <a:p>
            <a:pPr>
              <a:defRPr sz="800"/>
            </a:pPr>
            <a:endParaRPr lang="en-US"/>
          </a:p>
        </c:txPr>
        <c:crossAx val="16888268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'Graph%'!$B$1:$B$2</c:f>
              <c:strCache>
                <c:ptCount val="2"/>
                <c:pt idx="0">
                  <c:v>College of Behavioral &amp; Community Sciences</c:v>
                </c:pt>
                <c:pt idx="1">
                  <c:v>2012/13 E&amp;G Budget</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Lbls>
            <c:dLbl>
              <c:idx val="0"/>
              <c:layout>
                <c:manualLayout>
                  <c:x val="1.2012012012012012E-2"/>
                  <c:y val="1.7897091722594995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1.9519519519519506E-2"/>
                  <c:y val="6.7114093959731542E-3"/>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1.5015015015015015E-3"/>
                  <c:y val="2.0134228187919441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70" b="1" i="0" u="none" strike="noStrike" kern="1200" spc="0" baseline="0">
                    <a:solidFill>
                      <a:schemeClr val="tx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'Graph%'!$A$3:$A$5</c:f>
              <c:strCache>
                <c:ptCount val="3"/>
                <c:pt idx="0">
                  <c:v>Faculty Rate</c:v>
                </c:pt>
                <c:pt idx="1">
                  <c:v>Staff Rate</c:v>
                </c:pt>
                <c:pt idx="2">
                  <c:v>Non-Salary</c:v>
                </c:pt>
              </c:strCache>
            </c:strRef>
          </c:cat>
          <c:val>
            <c:numRef>
              <c:f>'Graph%'!$B$3:$B$5</c:f>
              <c:numCache>
                <c:formatCode>"$"#,##0_);\("$"#,##0\)</c:formatCode>
                <c:ptCount val="3"/>
                <c:pt idx="0">
                  <c:v>11004804</c:v>
                </c:pt>
                <c:pt idx="1">
                  <c:v>3241515</c:v>
                </c:pt>
                <c:pt idx="2">
                  <c:v>2392340</c:v>
                </c:pt>
              </c:numCache>
            </c:numRef>
          </c:val>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2010-11</c:v>
                </c:pt>
              </c:strCache>
            </c:strRef>
          </c:tx>
          <c:invertIfNegative val="0"/>
          <c:cat>
            <c:strRef>
              <c:f>Sheet1!$A$2</c:f>
              <c:strCache>
                <c:ptCount val="1"/>
                <c:pt idx="0">
                  <c:v>Total</c:v>
                </c:pt>
              </c:strCache>
            </c:strRef>
          </c:cat>
          <c:val>
            <c:numRef>
              <c:f>Sheet1!$B$2</c:f>
              <c:numCache>
                <c:formatCode>_("$"* #,##0_);_("$"* \(#,##0\);_("$"* "-"??_);_(@_)</c:formatCode>
                <c:ptCount val="1"/>
                <c:pt idx="0">
                  <c:v>18600583</c:v>
                </c:pt>
              </c:numCache>
            </c:numRef>
          </c:val>
        </c:ser>
        <c:ser>
          <c:idx val="1"/>
          <c:order val="1"/>
          <c:tx>
            <c:strRef>
              <c:f>Sheet1!$C$1</c:f>
              <c:strCache>
                <c:ptCount val="1"/>
                <c:pt idx="0">
                  <c:v>2011-12</c:v>
                </c:pt>
              </c:strCache>
            </c:strRef>
          </c:tx>
          <c:invertIfNegative val="0"/>
          <c:cat>
            <c:strRef>
              <c:f>Sheet1!$A$2</c:f>
              <c:strCache>
                <c:ptCount val="1"/>
                <c:pt idx="0">
                  <c:v>Total</c:v>
                </c:pt>
              </c:strCache>
            </c:strRef>
          </c:cat>
          <c:val>
            <c:numRef>
              <c:f>Sheet1!$C$2</c:f>
              <c:numCache>
                <c:formatCode>_("$"* #,##0_);_("$"* \(#,##0\);_("$"* "-"??_);_(@_)</c:formatCode>
                <c:ptCount val="1"/>
                <c:pt idx="0">
                  <c:v>17623335</c:v>
                </c:pt>
              </c:numCache>
            </c:numRef>
          </c:val>
        </c:ser>
        <c:ser>
          <c:idx val="2"/>
          <c:order val="2"/>
          <c:tx>
            <c:strRef>
              <c:f>Sheet1!$D$1</c:f>
              <c:strCache>
                <c:ptCount val="1"/>
                <c:pt idx="0">
                  <c:v>2012-13</c:v>
                </c:pt>
              </c:strCache>
            </c:strRef>
          </c:tx>
          <c:invertIfNegative val="0"/>
          <c:cat>
            <c:strRef>
              <c:f>Sheet1!$A$2</c:f>
              <c:strCache>
                <c:ptCount val="1"/>
                <c:pt idx="0">
                  <c:v>Total</c:v>
                </c:pt>
              </c:strCache>
            </c:strRef>
          </c:cat>
          <c:val>
            <c:numRef>
              <c:f>Sheet1!$D$2</c:f>
              <c:numCache>
                <c:formatCode>_("$"* #,##0_);_("$"* \(#,##0\);_("$"* "-"??_);_(@_)</c:formatCode>
                <c:ptCount val="1"/>
                <c:pt idx="0">
                  <c:v>16638659</c:v>
                </c:pt>
              </c:numCache>
            </c:numRef>
          </c:val>
        </c:ser>
        <c:dLbls>
          <c:showLegendKey val="0"/>
          <c:showVal val="0"/>
          <c:showCatName val="0"/>
          <c:showSerName val="0"/>
          <c:showPercent val="0"/>
          <c:showBubbleSize val="0"/>
        </c:dLbls>
        <c:gapWidth val="150"/>
        <c:axId val="169036800"/>
        <c:axId val="148461760"/>
      </c:barChart>
      <c:catAx>
        <c:axId val="169036800"/>
        <c:scaling>
          <c:orientation val="minMax"/>
        </c:scaling>
        <c:delete val="1"/>
        <c:axPos val="b"/>
        <c:majorTickMark val="out"/>
        <c:minorTickMark val="none"/>
        <c:tickLblPos val="nextTo"/>
        <c:crossAx val="148461760"/>
        <c:crosses val="autoZero"/>
        <c:auto val="1"/>
        <c:lblAlgn val="ctr"/>
        <c:lblOffset val="100"/>
        <c:noMultiLvlLbl val="0"/>
      </c:catAx>
      <c:valAx>
        <c:axId val="148461760"/>
        <c:scaling>
          <c:orientation val="minMax"/>
        </c:scaling>
        <c:delete val="0"/>
        <c:axPos val="l"/>
        <c:majorGridlines/>
        <c:numFmt formatCode="_(&quot;$&quot;* #,##0_);_(&quot;$&quot;* \(#,##0\);_(&quot;$&quot;* &quot;-&quot;??_);_(@_)" sourceLinked="1"/>
        <c:majorTickMark val="out"/>
        <c:minorTickMark val="none"/>
        <c:tickLblPos val="nextTo"/>
        <c:crossAx val="1690368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2010-11</c:v>
                </c:pt>
              </c:strCache>
            </c:strRef>
          </c:tx>
          <c:invertIfNegative val="0"/>
          <c:cat>
            <c:strRef>
              <c:f>Sheet1!$A$2</c:f>
              <c:strCache>
                <c:ptCount val="1"/>
                <c:pt idx="0">
                  <c:v>Salaries</c:v>
                </c:pt>
              </c:strCache>
            </c:strRef>
          </c:cat>
          <c:val>
            <c:numRef>
              <c:f>Sheet1!$B$2</c:f>
              <c:numCache>
                <c:formatCode>_("$"* #,##0_);_("$"* \(#,##0\);_("$"* "-"??_);_(@_)</c:formatCode>
                <c:ptCount val="1"/>
                <c:pt idx="0">
                  <c:v>16883080</c:v>
                </c:pt>
              </c:numCache>
            </c:numRef>
          </c:val>
        </c:ser>
        <c:ser>
          <c:idx val="1"/>
          <c:order val="1"/>
          <c:tx>
            <c:strRef>
              <c:f>Sheet1!$C$1</c:f>
              <c:strCache>
                <c:ptCount val="1"/>
                <c:pt idx="0">
                  <c:v>2011-12</c:v>
                </c:pt>
              </c:strCache>
            </c:strRef>
          </c:tx>
          <c:invertIfNegative val="0"/>
          <c:cat>
            <c:strRef>
              <c:f>Sheet1!$A$2</c:f>
              <c:strCache>
                <c:ptCount val="1"/>
                <c:pt idx="0">
                  <c:v>Salaries</c:v>
                </c:pt>
              </c:strCache>
            </c:strRef>
          </c:cat>
          <c:val>
            <c:numRef>
              <c:f>Sheet1!$C$2</c:f>
              <c:numCache>
                <c:formatCode>_("$"* #,##0_);_("$"* \(#,##0\);_("$"* "-"??_);_(@_)</c:formatCode>
                <c:ptCount val="1"/>
                <c:pt idx="0">
                  <c:v>16082797</c:v>
                </c:pt>
              </c:numCache>
            </c:numRef>
          </c:val>
        </c:ser>
        <c:ser>
          <c:idx val="2"/>
          <c:order val="2"/>
          <c:tx>
            <c:strRef>
              <c:f>Sheet1!$D$1</c:f>
              <c:strCache>
                <c:ptCount val="1"/>
                <c:pt idx="0">
                  <c:v>2012-13</c:v>
                </c:pt>
              </c:strCache>
            </c:strRef>
          </c:tx>
          <c:invertIfNegative val="0"/>
          <c:cat>
            <c:strRef>
              <c:f>Sheet1!$A$2</c:f>
              <c:strCache>
                <c:ptCount val="1"/>
                <c:pt idx="0">
                  <c:v>Salaries</c:v>
                </c:pt>
              </c:strCache>
            </c:strRef>
          </c:cat>
          <c:val>
            <c:numRef>
              <c:f>Sheet1!$D$2</c:f>
              <c:numCache>
                <c:formatCode>_("$"* #,##0_);_("$"* \(#,##0\);_("$"* "-"??_);_(@_)</c:formatCode>
                <c:ptCount val="1"/>
                <c:pt idx="0">
                  <c:v>15468870</c:v>
                </c:pt>
              </c:numCache>
            </c:numRef>
          </c:val>
        </c:ser>
        <c:dLbls>
          <c:showLegendKey val="0"/>
          <c:showVal val="0"/>
          <c:showCatName val="0"/>
          <c:showSerName val="0"/>
          <c:showPercent val="0"/>
          <c:showBubbleSize val="0"/>
        </c:dLbls>
        <c:gapWidth val="150"/>
        <c:axId val="3628544"/>
        <c:axId val="51580288"/>
      </c:barChart>
      <c:catAx>
        <c:axId val="3628544"/>
        <c:scaling>
          <c:orientation val="minMax"/>
        </c:scaling>
        <c:delete val="0"/>
        <c:axPos val="b"/>
        <c:majorTickMark val="out"/>
        <c:minorTickMark val="none"/>
        <c:tickLblPos val="nextTo"/>
        <c:crossAx val="51580288"/>
        <c:crosses val="autoZero"/>
        <c:auto val="1"/>
        <c:lblAlgn val="ctr"/>
        <c:lblOffset val="100"/>
        <c:noMultiLvlLbl val="0"/>
      </c:catAx>
      <c:valAx>
        <c:axId val="51580288"/>
        <c:scaling>
          <c:orientation val="minMax"/>
        </c:scaling>
        <c:delete val="0"/>
        <c:axPos val="l"/>
        <c:majorGridlines/>
        <c:numFmt formatCode="_(&quot;$&quot;* #,##0_);_(&quot;$&quot;* \(#,##0\);_(&quot;$&quot;* &quot;-&quot;??_);_(@_)" sourceLinked="1"/>
        <c:majorTickMark val="out"/>
        <c:minorTickMark val="none"/>
        <c:tickLblPos val="nextTo"/>
        <c:crossAx val="362854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2010-11</c:v>
                </c:pt>
              </c:strCache>
            </c:strRef>
          </c:tx>
          <c:invertIfNegative val="0"/>
          <c:cat>
            <c:strRef>
              <c:f>Sheet1!$A$2</c:f>
              <c:strCache>
                <c:ptCount val="1"/>
                <c:pt idx="0">
                  <c:v>Operating</c:v>
                </c:pt>
              </c:strCache>
            </c:strRef>
          </c:cat>
          <c:val>
            <c:numRef>
              <c:f>Sheet1!$B$2</c:f>
              <c:numCache>
                <c:formatCode>_("$"* #,##0_);_("$"* \(#,##0\);_("$"* "-"??_);_(@_)</c:formatCode>
                <c:ptCount val="1"/>
                <c:pt idx="0">
                  <c:v>879106</c:v>
                </c:pt>
              </c:numCache>
            </c:numRef>
          </c:val>
        </c:ser>
        <c:ser>
          <c:idx val="1"/>
          <c:order val="1"/>
          <c:tx>
            <c:strRef>
              <c:f>Sheet1!$C$1</c:f>
              <c:strCache>
                <c:ptCount val="1"/>
                <c:pt idx="0">
                  <c:v>2011-12</c:v>
                </c:pt>
              </c:strCache>
            </c:strRef>
          </c:tx>
          <c:invertIfNegative val="0"/>
          <c:cat>
            <c:strRef>
              <c:f>Sheet1!$A$2</c:f>
              <c:strCache>
                <c:ptCount val="1"/>
                <c:pt idx="0">
                  <c:v>Operating</c:v>
                </c:pt>
              </c:strCache>
            </c:strRef>
          </c:cat>
          <c:val>
            <c:numRef>
              <c:f>Sheet1!$C$2</c:f>
              <c:numCache>
                <c:formatCode>_("$"* #,##0_);_("$"* \(#,##0\);_("$"* "-"??_);_(@_)</c:formatCode>
                <c:ptCount val="1"/>
                <c:pt idx="0">
                  <c:v>743576</c:v>
                </c:pt>
              </c:numCache>
            </c:numRef>
          </c:val>
        </c:ser>
        <c:ser>
          <c:idx val="2"/>
          <c:order val="2"/>
          <c:tx>
            <c:strRef>
              <c:f>Sheet1!$D$1</c:f>
              <c:strCache>
                <c:ptCount val="1"/>
                <c:pt idx="0">
                  <c:v>2012-13</c:v>
                </c:pt>
              </c:strCache>
            </c:strRef>
          </c:tx>
          <c:invertIfNegative val="0"/>
          <c:cat>
            <c:strRef>
              <c:f>Sheet1!$A$2</c:f>
              <c:strCache>
                <c:ptCount val="1"/>
                <c:pt idx="0">
                  <c:v>Operating</c:v>
                </c:pt>
              </c:strCache>
            </c:strRef>
          </c:cat>
          <c:val>
            <c:numRef>
              <c:f>Sheet1!$D$2</c:f>
              <c:numCache>
                <c:formatCode>_("$"* #,##0_);_("$"* \(#,##0\);_("$"* "-"??_);_(@_)</c:formatCode>
                <c:ptCount val="1"/>
                <c:pt idx="0">
                  <c:v>730559</c:v>
                </c:pt>
              </c:numCache>
            </c:numRef>
          </c:val>
        </c:ser>
        <c:dLbls>
          <c:showLegendKey val="0"/>
          <c:showVal val="0"/>
          <c:showCatName val="0"/>
          <c:showSerName val="0"/>
          <c:showPercent val="0"/>
          <c:showBubbleSize val="0"/>
        </c:dLbls>
        <c:gapWidth val="150"/>
        <c:axId val="169037312"/>
        <c:axId val="148496960"/>
      </c:barChart>
      <c:catAx>
        <c:axId val="169037312"/>
        <c:scaling>
          <c:orientation val="minMax"/>
        </c:scaling>
        <c:delete val="0"/>
        <c:axPos val="b"/>
        <c:majorTickMark val="out"/>
        <c:minorTickMark val="none"/>
        <c:tickLblPos val="nextTo"/>
        <c:crossAx val="148496960"/>
        <c:crosses val="autoZero"/>
        <c:auto val="1"/>
        <c:lblAlgn val="ctr"/>
        <c:lblOffset val="100"/>
        <c:noMultiLvlLbl val="0"/>
      </c:catAx>
      <c:valAx>
        <c:axId val="148496960"/>
        <c:scaling>
          <c:orientation val="minMax"/>
        </c:scaling>
        <c:delete val="0"/>
        <c:axPos val="l"/>
        <c:majorGridlines/>
        <c:numFmt formatCode="_(&quot;$&quot;* #,##0_);_(&quot;$&quot;* \(#,##0\);_(&quot;$&quot;* &quot;-&quot;??_);_(@_)" sourceLinked="1"/>
        <c:majorTickMark val="out"/>
        <c:minorTickMark val="none"/>
        <c:tickLblPos val="nextTo"/>
        <c:crossAx val="16903731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587532-6782-4BC9-B2CA-E0163B5C64E2}" type="datetimeFigureOut">
              <a:rPr lang="en-US" smtClean="0"/>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587532-6782-4BC9-B2CA-E0163B5C64E2}" type="datetimeFigureOut">
              <a:rPr lang="en-US" smtClean="0"/>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587532-6782-4BC9-B2CA-E0163B5C64E2}" type="datetimeFigureOut">
              <a:rPr lang="en-US" smtClean="0"/>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587532-6782-4BC9-B2CA-E0163B5C64E2}" type="datetimeFigureOut">
              <a:rPr lang="en-US" smtClean="0"/>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587532-6782-4BC9-B2CA-E0163B5C64E2}" type="datetimeFigureOut">
              <a:rPr lang="en-US" smtClean="0"/>
              <a:t>4/19/2013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587532-6782-4BC9-B2CA-E0163B5C64E2}" type="datetimeFigureOut">
              <a:rPr lang="en-US" smtClean="0"/>
              <a:t>4/19/2013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587532-6782-4BC9-B2CA-E0163B5C64E2}" type="datetimeFigureOut">
              <a:rPr lang="en-US" smtClean="0"/>
              <a:t>4/19/2013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587532-6782-4BC9-B2CA-E0163B5C64E2}" type="datetimeFigureOut">
              <a:rPr lang="en-US" smtClean="0"/>
              <a:t>4/19/2013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87532-6782-4BC9-B2CA-E0163B5C64E2}" type="datetimeFigureOut">
              <a:rPr lang="en-US" smtClean="0"/>
              <a:t>4/19/2013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87532-6782-4BC9-B2CA-E0163B5C64E2}" type="datetimeFigureOut">
              <a:rPr lang="en-US" smtClean="0"/>
              <a:t>4/19/2013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BE64B-3129-48DF-A08D-D23B1CB5D99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87532-6782-4BC9-B2CA-E0163B5C64E2}" type="datetimeFigureOut">
              <a:rPr lang="en-US" smtClean="0"/>
              <a:t>4/19/2013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BE64B-3129-48DF-A08D-D23B1CB5D997}" type="slidenum">
              <a:rPr lang="en-US" smtClean="0"/>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0B587532-6782-4BC9-B2CA-E0163B5C64E2}" type="datetimeFigureOut">
              <a:rPr lang="en-US" smtClean="0"/>
              <a:t>4/19/2013</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63EBE64B-3129-48DF-A08D-D23B1CB5D99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057400"/>
            <a:ext cx="7117180" cy="1470025"/>
          </a:xfrm>
        </p:spPr>
        <p:txBody>
          <a:bodyPr/>
          <a:lstStyle/>
          <a:p>
            <a:r>
              <a:rPr lang="en-US" dirty="0" smtClean="0"/>
              <a:t>2013 Spring Assembly</a:t>
            </a:r>
            <a:br>
              <a:rPr lang="en-US" dirty="0" smtClean="0"/>
            </a:br>
            <a:r>
              <a:rPr lang="en-US" dirty="0" smtClean="0"/>
              <a:t>Dean’s Report</a:t>
            </a:r>
            <a:endParaRPr lang="en-US" dirty="0"/>
          </a:p>
        </p:txBody>
      </p:sp>
      <p:sp>
        <p:nvSpPr>
          <p:cNvPr id="3" name="Subtitle 2"/>
          <p:cNvSpPr>
            <a:spLocks noGrp="1"/>
          </p:cNvSpPr>
          <p:nvPr>
            <p:ph type="subTitle" idx="1"/>
          </p:nvPr>
        </p:nvSpPr>
        <p:spPr/>
        <p:txBody>
          <a:bodyPr/>
          <a:lstStyle/>
          <a:p>
            <a:r>
              <a:rPr lang="en-US" dirty="0" smtClean="0"/>
              <a:t>Dr</a:t>
            </a:r>
            <a:r>
              <a:rPr lang="en-US" dirty="0" smtClean="0"/>
              <a:t>. Julie </a:t>
            </a:r>
            <a:r>
              <a:rPr lang="en-US" dirty="0" smtClean="0"/>
              <a:t>Serovich</a:t>
            </a:r>
          </a:p>
          <a:p>
            <a:r>
              <a:rPr lang="en-US" dirty="0" smtClean="0"/>
              <a:t>April 19, 2013</a:t>
            </a:r>
            <a:endParaRPr lang="en-US" dirty="0" smtClean="0"/>
          </a:p>
        </p:txBody>
      </p:sp>
    </p:spTree>
    <p:extLst>
      <p:ext uri="{BB962C8B-B14F-4D97-AF65-F5344CB8AC3E}">
        <p14:creationId xmlns:p14="http://schemas.microsoft.com/office/powerpoint/2010/main" val="3147127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 High Impact Research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110865"/>
              </p:ext>
            </p:extLst>
          </p:nvPr>
        </p:nvGraphicFramePr>
        <p:xfrm>
          <a:off x="838200" y="1600200"/>
          <a:ext cx="3486150" cy="26130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1245977819"/>
              </p:ext>
            </p:extLst>
          </p:nvPr>
        </p:nvGraphicFramePr>
        <p:xfrm>
          <a:off x="4953000" y="1676400"/>
          <a:ext cx="35814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3583601906"/>
              </p:ext>
            </p:extLst>
          </p:nvPr>
        </p:nvGraphicFramePr>
        <p:xfrm>
          <a:off x="2667000" y="4038600"/>
          <a:ext cx="3208020" cy="242760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27672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Scholarly Productivity</a:t>
            </a:r>
            <a:endParaRPr lang="en-US" dirty="0"/>
          </a:p>
        </p:txBody>
      </p:sp>
      <p:sp>
        <p:nvSpPr>
          <p:cNvPr id="3" name="Content Placeholder 2"/>
          <p:cNvSpPr>
            <a:spLocks noGrp="1"/>
          </p:cNvSpPr>
          <p:nvPr>
            <p:ph idx="1"/>
          </p:nvPr>
        </p:nvSpPr>
        <p:spPr/>
        <p:txBody>
          <a:bodyPr>
            <a:normAutofit/>
          </a:bodyPr>
          <a:lstStyle/>
          <a:p>
            <a:pPr lvl="0"/>
            <a:r>
              <a:rPr lang="en-US" dirty="0" smtClean="0"/>
              <a:t>The </a:t>
            </a:r>
            <a:r>
              <a:rPr lang="en-US" dirty="0"/>
              <a:t>faculty surpassed </a:t>
            </a:r>
            <a:r>
              <a:rPr lang="en-US" dirty="0" smtClean="0"/>
              <a:t>the four-year average for </a:t>
            </a:r>
            <a:r>
              <a:rPr lang="en-US" dirty="0"/>
              <a:t>peer reviewed publications (</a:t>
            </a:r>
            <a:r>
              <a:rPr lang="en-US" dirty="0" smtClean="0"/>
              <a:t>356/year)</a:t>
            </a:r>
            <a:r>
              <a:rPr lang="en-US" dirty="0"/>
              <a:t> </a:t>
            </a:r>
            <a:r>
              <a:rPr lang="en-US" dirty="0" smtClean="0"/>
              <a:t>by </a:t>
            </a:r>
            <a:r>
              <a:rPr lang="en-US" dirty="0"/>
              <a:t>publishing 386 journal articles in 2012</a:t>
            </a:r>
            <a:r>
              <a:rPr lang="en-US" dirty="0" smtClean="0"/>
              <a:t>.</a:t>
            </a:r>
            <a:r>
              <a:rPr lang="en-US" b="1" dirty="0"/>
              <a:t> </a:t>
            </a:r>
            <a:endParaRPr lang="en-US" dirty="0"/>
          </a:p>
          <a:p>
            <a:r>
              <a:rPr lang="en-US" dirty="0" smtClean="0"/>
              <a:t>Articles </a:t>
            </a:r>
            <a:r>
              <a:rPr lang="en-US" dirty="0"/>
              <a:t>appeared in well respected journals.  Of the 235 journals in which BCS faculty published in 2012, 176  are indexed by Thomson Reuters JCR. </a:t>
            </a:r>
            <a:r>
              <a:rPr lang="en-US" b="1" dirty="0"/>
              <a:t> </a:t>
            </a:r>
            <a:endParaRPr lang="en-US" dirty="0"/>
          </a:p>
          <a:p>
            <a:pPr lvl="0"/>
            <a:r>
              <a:rPr lang="en-US" dirty="0"/>
              <a:t>The number of conference presentations showed a slight increase in 2012 rising to 460 presentations at international (172), national (170), regional (10), state (88), and local (46) conferences.  </a:t>
            </a:r>
            <a:endParaRPr lang="en-US" sz="1600" dirty="0"/>
          </a:p>
          <a:p>
            <a:endParaRPr lang="en-US" dirty="0"/>
          </a:p>
        </p:txBody>
      </p:sp>
    </p:spTree>
    <p:extLst>
      <p:ext uri="{BB962C8B-B14F-4D97-AF65-F5344CB8AC3E}">
        <p14:creationId xmlns:p14="http://schemas.microsoft.com/office/powerpoint/2010/main" val="162713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a</a:t>
            </a:r>
            <a:r>
              <a:rPr lang="en-US" dirty="0" smtClean="0"/>
              <a:t>chievements </a:t>
            </a:r>
            <a:r>
              <a:rPr lang="en-US" dirty="0" smtClean="0"/>
              <a:t>in Research and Innovation</a:t>
            </a:r>
            <a:endParaRPr lang="en-US" dirty="0"/>
          </a:p>
        </p:txBody>
      </p:sp>
      <p:sp>
        <p:nvSpPr>
          <p:cNvPr id="3" name="Content Placeholder 2"/>
          <p:cNvSpPr>
            <a:spLocks noGrp="1"/>
          </p:cNvSpPr>
          <p:nvPr>
            <p:ph idx="1"/>
          </p:nvPr>
        </p:nvSpPr>
        <p:spPr/>
        <p:txBody>
          <a:bodyPr>
            <a:normAutofit/>
          </a:bodyPr>
          <a:lstStyle/>
          <a:p>
            <a:pPr lvl="0"/>
            <a:r>
              <a:rPr lang="en-US" dirty="0" smtClean="0"/>
              <a:t>Global </a:t>
            </a:r>
            <a:r>
              <a:rPr lang="en-US" dirty="0"/>
              <a:t>Center for Speech and Hearing r</a:t>
            </a:r>
            <a:r>
              <a:rPr lang="en-US" dirty="0" smtClean="0"/>
              <a:t>esearchers </a:t>
            </a:r>
            <a:r>
              <a:rPr lang="en-US" dirty="0"/>
              <a:t>identified a gene linked to old age hearing loss</a:t>
            </a:r>
            <a:r>
              <a:rPr lang="en-US" dirty="0" smtClean="0"/>
              <a:t>.</a:t>
            </a:r>
          </a:p>
          <a:p>
            <a:pPr marL="0" lvl="0" indent="0">
              <a:buNone/>
            </a:pPr>
            <a:endParaRPr lang="en-US" dirty="0"/>
          </a:p>
          <a:p>
            <a:pPr marL="0" lvl="0" indent="0">
              <a:buNone/>
            </a:pPr>
            <a:endParaRPr lang="en-US" dirty="0"/>
          </a:p>
          <a:p>
            <a:pPr lvl="0"/>
            <a:r>
              <a:rPr lang="en-US" dirty="0"/>
              <a:t>Dr. William Kearns</a:t>
            </a:r>
            <a:r>
              <a:rPr lang="en-US" b="1" dirty="0"/>
              <a:t> </a:t>
            </a:r>
            <a:r>
              <a:rPr lang="en-US" dirty="0"/>
              <a:t>and </a:t>
            </a:r>
            <a:r>
              <a:rPr lang="en-US" dirty="0" smtClean="0"/>
              <a:t>colleagues </a:t>
            </a:r>
            <a:r>
              <a:rPr lang="en-US" dirty="0"/>
              <a:t>obtained a U.S. patent for their invention of a </a:t>
            </a:r>
            <a:r>
              <a:rPr lang="en-US" i="1" dirty="0"/>
              <a:t>Fractal Path Analyzer for Cognitive Impairment</a:t>
            </a:r>
            <a:r>
              <a:rPr lang="en-US" dirty="0" smtClean="0"/>
              <a:t>.</a:t>
            </a:r>
            <a:endParaRPr lang="en-US" dirty="0"/>
          </a:p>
        </p:txBody>
      </p:sp>
    </p:spTree>
    <p:extLst>
      <p:ext uri="{BB962C8B-B14F-4D97-AF65-F5344CB8AC3E}">
        <p14:creationId xmlns:p14="http://schemas.microsoft.com/office/powerpoint/2010/main" val="608285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Research and Partnerships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Dr. Michael Lynch, Criminology, served as Chair of the International Working Group on Green Criminology.</a:t>
            </a:r>
          </a:p>
          <a:p>
            <a:pPr lvl="0"/>
            <a:r>
              <a:rPr lang="en-US" dirty="0"/>
              <a:t>Dr. Roger Peters, MHLP, was accepted for the Fulbright Specialist Program. </a:t>
            </a:r>
          </a:p>
          <a:p>
            <a:pPr lvl="0"/>
            <a:r>
              <a:rPr lang="en-US" dirty="0"/>
              <a:t>Dr. Ross Andel, SAS, sponsored International Scholars in Aging from the Czech Republic and funded by the European Union.</a:t>
            </a:r>
          </a:p>
          <a:p>
            <a:pPr lvl="0"/>
            <a:r>
              <a:rPr lang="en-US" dirty="0"/>
              <a:t>Drs. Joshi and Rahill, SSW, conducted research on HIV and sexual violence in Haiti.  Dr. Joshi was also involved in an evaluation of maternal and child health needs in India.  </a:t>
            </a:r>
          </a:p>
          <a:p>
            <a:pPr marL="342900" lvl="1" indent="-342900"/>
            <a:r>
              <a:rPr lang="en-US" sz="1700" dirty="0"/>
              <a:t>Scholars from </a:t>
            </a:r>
            <a:r>
              <a:rPr lang="en-US" sz="1700" dirty="0" err="1"/>
              <a:t>Kongju</a:t>
            </a:r>
            <a:r>
              <a:rPr lang="en-US" sz="1700" dirty="0"/>
              <a:t> National University (</a:t>
            </a:r>
            <a:r>
              <a:rPr lang="en-US" sz="1700" dirty="0" smtClean="0"/>
              <a:t>KNU) worked </a:t>
            </a:r>
            <a:r>
              <a:rPr lang="en-US" sz="1700" dirty="0"/>
              <a:t>with Dr. </a:t>
            </a:r>
            <a:r>
              <a:rPr lang="en-US" sz="1700" dirty="0" err="1"/>
              <a:t>Kwang</a:t>
            </a:r>
            <a:r>
              <a:rPr lang="en-US" sz="1700" dirty="0"/>
              <a:t>-Sun Cho Blair, CFS, to develop team training and graduate curriculum materials related to school-wide positive behavior support.</a:t>
            </a:r>
          </a:p>
          <a:p>
            <a:endParaRPr lang="en-US" dirty="0"/>
          </a:p>
        </p:txBody>
      </p:sp>
    </p:spTree>
    <p:extLst>
      <p:ext uri="{BB962C8B-B14F-4D97-AF65-F5344CB8AC3E}">
        <p14:creationId xmlns:p14="http://schemas.microsoft.com/office/powerpoint/2010/main" val="217415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2362200"/>
            <a:ext cx="7117180" cy="1653180"/>
          </a:xfrm>
        </p:spPr>
        <p:txBody>
          <a:bodyPr/>
          <a:lstStyle/>
          <a:p>
            <a:r>
              <a:rPr lang="en-US" sz="2000" b="1" dirty="0"/>
              <a:t>Sustain a highly effective, major economic engine, creating new partnerships to build a strong and sustainable future for Florida in the global economy. </a:t>
            </a:r>
            <a:endParaRPr lang="en-US" sz="2000" dirty="0"/>
          </a:p>
        </p:txBody>
      </p:sp>
      <p:sp>
        <p:nvSpPr>
          <p:cNvPr id="5" name="Subtitle 4"/>
          <p:cNvSpPr>
            <a:spLocks noGrp="1"/>
          </p:cNvSpPr>
          <p:nvPr>
            <p:ph type="subTitle" idx="1"/>
          </p:nvPr>
        </p:nvSpPr>
        <p:spPr>
          <a:xfrm>
            <a:off x="914400" y="1371600"/>
            <a:ext cx="7117180" cy="861420"/>
          </a:xfrm>
        </p:spPr>
        <p:txBody>
          <a:bodyPr>
            <a:normAutofit/>
          </a:bodyPr>
          <a:lstStyle/>
          <a:p>
            <a:pPr algn="ctr"/>
            <a:r>
              <a:rPr lang="en-US" sz="4000" b="1" dirty="0"/>
              <a:t>USF Goal </a:t>
            </a:r>
            <a:r>
              <a:rPr lang="en-US" sz="4000" b="1" dirty="0" smtClean="0"/>
              <a:t>Three</a:t>
            </a:r>
            <a:endParaRPr lang="en-US" sz="4000" dirty="0"/>
          </a:p>
        </p:txBody>
      </p:sp>
    </p:spTree>
    <p:extLst>
      <p:ext uri="{BB962C8B-B14F-4D97-AF65-F5344CB8AC3E}">
        <p14:creationId xmlns:p14="http://schemas.microsoft.com/office/powerpoint/2010/main" val="2007000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Entrepreneurial Endeavors and Partnerships </a:t>
            </a:r>
            <a:endParaRPr lang="en-US" sz="2800" dirty="0"/>
          </a:p>
        </p:txBody>
      </p:sp>
      <p:sp>
        <p:nvSpPr>
          <p:cNvPr id="3" name="Content Placeholder 2"/>
          <p:cNvSpPr>
            <a:spLocks noGrp="1"/>
          </p:cNvSpPr>
          <p:nvPr>
            <p:ph idx="1"/>
          </p:nvPr>
        </p:nvSpPr>
        <p:spPr/>
        <p:txBody>
          <a:bodyPr/>
          <a:lstStyle/>
          <a:p>
            <a:pPr lvl="0"/>
            <a:r>
              <a:rPr lang="en-US" dirty="0"/>
              <a:t>CSD expanded its operations with Tampa General Hospital to provide audiology services to their Rehabilitation Services Unit.  The department also signed a contract to provide newborn hearing screening services for Tampa General Hospital.</a:t>
            </a:r>
          </a:p>
          <a:p>
            <a:r>
              <a:rPr lang="en-US" dirty="0"/>
              <a:t>Three departments, CFS, CSD, and MHLP, offered online modules for professionals needing CEUs in order to maintain certification or licensure. </a:t>
            </a:r>
          </a:p>
          <a:p>
            <a:r>
              <a:rPr lang="en-US" dirty="0"/>
              <a:t>FCIC received the Reader’s Choice Award from About.com for best regional resource website regarding children with special needs.</a:t>
            </a:r>
          </a:p>
          <a:p>
            <a:endParaRPr lang="en-US" dirty="0"/>
          </a:p>
        </p:txBody>
      </p:sp>
    </p:spTree>
    <p:extLst>
      <p:ext uri="{BB962C8B-B14F-4D97-AF65-F5344CB8AC3E}">
        <p14:creationId xmlns:p14="http://schemas.microsoft.com/office/powerpoint/2010/main" val="149523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Entrepreneurial </a:t>
            </a:r>
            <a:r>
              <a:rPr lang="en-US" sz="2800" b="1" dirty="0" smtClean="0"/>
              <a:t>Accomplishments of CBCS Alumni</a:t>
            </a:r>
            <a:endParaRPr lang="en-US" sz="2800" dirty="0"/>
          </a:p>
        </p:txBody>
      </p:sp>
      <p:sp>
        <p:nvSpPr>
          <p:cNvPr id="3" name="Content Placeholder 2"/>
          <p:cNvSpPr>
            <a:spLocks noGrp="1"/>
          </p:cNvSpPr>
          <p:nvPr>
            <p:ph idx="1"/>
          </p:nvPr>
        </p:nvSpPr>
        <p:spPr/>
        <p:txBody>
          <a:bodyPr/>
          <a:lstStyle/>
          <a:p>
            <a:r>
              <a:rPr lang="en-US" dirty="0"/>
              <a:t>Two CBCS alumni </a:t>
            </a:r>
            <a:r>
              <a:rPr lang="en-US" dirty="0" smtClean="0"/>
              <a:t>(Criminology) were </a:t>
            </a:r>
            <a:r>
              <a:rPr lang="en-US" dirty="0"/>
              <a:t>selected for USF Fast 56 recognizing the fastest growing USF Bull-owned or Bull-led businesses in the world.  </a:t>
            </a:r>
          </a:p>
          <a:p>
            <a:r>
              <a:rPr lang="en-US" dirty="0"/>
              <a:t>Kelley Gardner-Prince, M.A., USF ABA alumni class of 2003, is the President and Owner of Behavioral Consulting of Tampa Bay.  She has three successful autism clinics in the Tampa Bay area and employs over 60 employees, many of whom are students in the ABA Masters program</a:t>
            </a:r>
            <a:r>
              <a:rPr lang="en-US" sz="2400" dirty="0"/>
              <a:t>. </a:t>
            </a:r>
            <a:endParaRPr lang="en-US" dirty="0"/>
          </a:p>
        </p:txBody>
      </p:sp>
    </p:spTree>
    <p:extLst>
      <p:ext uri="{BB962C8B-B14F-4D97-AF65-F5344CB8AC3E}">
        <p14:creationId xmlns:p14="http://schemas.microsoft.com/office/powerpoint/2010/main" val="183654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2362200"/>
            <a:ext cx="7117180" cy="1653180"/>
          </a:xfrm>
        </p:spPr>
        <p:txBody>
          <a:bodyPr/>
          <a:lstStyle/>
          <a:p>
            <a:r>
              <a:rPr lang="en-US" sz="2000" b="1" dirty="0"/>
              <a:t>Ensure sound financial management to establish a strong and sustainable economic base in support of USF’s continued academic advancement. </a:t>
            </a:r>
            <a:endParaRPr lang="en-US" sz="2000" dirty="0"/>
          </a:p>
        </p:txBody>
      </p:sp>
      <p:sp>
        <p:nvSpPr>
          <p:cNvPr id="5" name="Subtitle 4"/>
          <p:cNvSpPr>
            <a:spLocks noGrp="1"/>
          </p:cNvSpPr>
          <p:nvPr>
            <p:ph type="subTitle" idx="1"/>
          </p:nvPr>
        </p:nvSpPr>
        <p:spPr>
          <a:xfrm>
            <a:off x="914400" y="1371600"/>
            <a:ext cx="7117180" cy="861420"/>
          </a:xfrm>
        </p:spPr>
        <p:txBody>
          <a:bodyPr>
            <a:normAutofit/>
          </a:bodyPr>
          <a:lstStyle/>
          <a:p>
            <a:pPr algn="ctr"/>
            <a:r>
              <a:rPr lang="en-US" sz="4000" b="1" dirty="0"/>
              <a:t>USF Goal F</a:t>
            </a:r>
            <a:r>
              <a:rPr lang="en-US" sz="4000" b="1" dirty="0" smtClean="0"/>
              <a:t>our</a:t>
            </a:r>
            <a:endParaRPr lang="en-US" sz="4000" dirty="0"/>
          </a:p>
        </p:txBody>
      </p:sp>
    </p:spTree>
    <p:extLst>
      <p:ext uri="{BB962C8B-B14F-4D97-AF65-F5344CB8AC3E}">
        <p14:creationId xmlns:p14="http://schemas.microsoft.com/office/powerpoint/2010/main" val="4012414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Alignment of Fiscal Resources to Support the Recruitment of Intellectual Talent</a:t>
            </a:r>
          </a:p>
        </p:txBody>
      </p:sp>
      <p:sp>
        <p:nvSpPr>
          <p:cNvPr id="3" name="Content Placeholder 2"/>
          <p:cNvSpPr>
            <a:spLocks noGrp="1"/>
          </p:cNvSpPr>
          <p:nvPr>
            <p:ph idx="1"/>
          </p:nvPr>
        </p:nvSpPr>
        <p:spPr/>
        <p:txBody>
          <a:bodyPr/>
          <a:lstStyle/>
          <a:p>
            <a:r>
              <a:rPr lang="en-US" dirty="0" smtClean="0"/>
              <a:t>Utilized new </a:t>
            </a:r>
            <a:r>
              <a:rPr lang="en-US" dirty="0"/>
              <a:t>resources and internal reallocation </a:t>
            </a:r>
            <a:r>
              <a:rPr lang="en-US" dirty="0" smtClean="0"/>
              <a:t>which resulted </a:t>
            </a:r>
            <a:r>
              <a:rPr lang="en-US" dirty="0"/>
              <a:t>in the hiring of 13 new, talented faculty, 2 visiting professors and 3 instructors to support the teaching and research mission of the college. </a:t>
            </a:r>
            <a:endParaRPr lang="en-US" dirty="0" smtClean="0"/>
          </a:p>
          <a:p>
            <a:pPr marL="0" indent="0">
              <a:buNone/>
            </a:pPr>
            <a:endParaRPr lang="en-US" dirty="0" smtClean="0"/>
          </a:p>
          <a:p>
            <a:r>
              <a:rPr lang="en-US" dirty="0" smtClean="0"/>
              <a:t>Included in these hires is the college’s first </a:t>
            </a:r>
            <a:r>
              <a:rPr lang="en-US" dirty="0"/>
              <a:t>Associate Dean for Research, Dr. Howard Goldstein. </a:t>
            </a:r>
          </a:p>
          <a:p>
            <a:pPr marL="0" indent="0">
              <a:buNone/>
            </a:pPr>
            <a:endParaRPr lang="en-US" dirty="0"/>
          </a:p>
        </p:txBody>
      </p:sp>
    </p:spTree>
    <p:extLst>
      <p:ext uri="{BB962C8B-B14F-4D97-AF65-F5344CB8AC3E}">
        <p14:creationId xmlns:p14="http://schemas.microsoft.com/office/powerpoint/2010/main" val="408785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 Business Practices</a:t>
            </a:r>
            <a:endParaRPr lang="en-US" dirty="0"/>
          </a:p>
        </p:txBody>
      </p:sp>
      <p:sp>
        <p:nvSpPr>
          <p:cNvPr id="3" name="Content Placeholder 2"/>
          <p:cNvSpPr>
            <a:spLocks noGrp="1"/>
          </p:cNvSpPr>
          <p:nvPr>
            <p:ph idx="1"/>
          </p:nvPr>
        </p:nvSpPr>
        <p:spPr/>
        <p:txBody>
          <a:bodyPr>
            <a:normAutofit/>
          </a:bodyPr>
          <a:lstStyle/>
          <a:p>
            <a:pPr lvl="0"/>
            <a:r>
              <a:rPr lang="en-US" dirty="0"/>
              <a:t>The College adopted a new budget model that centralizes vacant rate and allows for efficient allocation and reallocation of resources to support strategic priorities.</a:t>
            </a:r>
          </a:p>
          <a:p>
            <a:pPr lvl="0"/>
            <a:r>
              <a:rPr lang="en-US" dirty="0"/>
              <a:t>A new administrative model was introduced to expand support services to departments through centralization of selected job functions.</a:t>
            </a:r>
          </a:p>
          <a:p>
            <a:pPr lvl="0"/>
            <a:r>
              <a:rPr lang="en-US" dirty="0" smtClean="0"/>
              <a:t>The </a:t>
            </a:r>
            <a:r>
              <a:rPr lang="en-US" dirty="0"/>
              <a:t>services provided by the Mail Room and other support areas of the college were restructured and staff were reassigned to areas of critical need. </a:t>
            </a:r>
          </a:p>
          <a:p>
            <a:endParaRPr lang="en-US" dirty="0"/>
          </a:p>
        </p:txBody>
      </p:sp>
    </p:spTree>
    <p:extLst>
      <p:ext uri="{BB962C8B-B14F-4D97-AF65-F5344CB8AC3E}">
        <p14:creationId xmlns:p14="http://schemas.microsoft.com/office/powerpoint/2010/main" val="3259851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2362200"/>
            <a:ext cx="7117180" cy="1653180"/>
          </a:xfrm>
        </p:spPr>
        <p:txBody>
          <a:bodyPr/>
          <a:lstStyle/>
          <a:p>
            <a:r>
              <a:rPr lang="en-US" sz="2000" b="1" dirty="0" smtClean="0"/>
              <a:t>Prepare </a:t>
            </a:r>
            <a:r>
              <a:rPr lang="en-US" sz="2000" b="1" dirty="0"/>
              <a:t>well-educated and highly skilled global citizens through a continuing commitment to student success. </a:t>
            </a:r>
            <a:endParaRPr lang="en-US" sz="2000" dirty="0"/>
          </a:p>
        </p:txBody>
      </p:sp>
      <p:sp>
        <p:nvSpPr>
          <p:cNvPr id="5" name="Subtitle 4"/>
          <p:cNvSpPr>
            <a:spLocks noGrp="1"/>
          </p:cNvSpPr>
          <p:nvPr>
            <p:ph type="subTitle" idx="1"/>
          </p:nvPr>
        </p:nvSpPr>
        <p:spPr>
          <a:xfrm>
            <a:off x="914400" y="1371600"/>
            <a:ext cx="7117180" cy="861420"/>
          </a:xfrm>
        </p:spPr>
        <p:txBody>
          <a:bodyPr>
            <a:normAutofit/>
          </a:bodyPr>
          <a:lstStyle/>
          <a:p>
            <a:pPr algn="ctr"/>
            <a:r>
              <a:rPr lang="en-US" sz="4000" b="1" dirty="0"/>
              <a:t>USF Goal </a:t>
            </a:r>
            <a:r>
              <a:rPr lang="en-US" sz="4000" b="1" dirty="0" smtClean="0"/>
              <a:t>One</a:t>
            </a:r>
            <a:endParaRPr lang="en-US" sz="4000" dirty="0"/>
          </a:p>
        </p:txBody>
      </p:sp>
    </p:spTree>
    <p:extLst>
      <p:ext uri="{BB962C8B-B14F-4D97-AF65-F5344CB8AC3E}">
        <p14:creationId xmlns:p14="http://schemas.microsoft.com/office/powerpoint/2010/main" val="3646646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Alumni Services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A staff member in the Dean’s Office was assigned the important role of serving as the College Liaison with the Alumni Office to build college-wide alumni relations.  </a:t>
            </a:r>
          </a:p>
          <a:p>
            <a:pPr lvl="0"/>
            <a:r>
              <a:rPr lang="en-US" dirty="0"/>
              <a:t>The </a:t>
            </a:r>
            <a:r>
              <a:rPr lang="en-US" dirty="0" smtClean="0"/>
              <a:t>Criminology </a:t>
            </a:r>
            <a:r>
              <a:rPr lang="en-US" dirty="0"/>
              <a:t>created a “Wall of Fame” to recognize distinguished alumni and outstanding criminology ambassadors. </a:t>
            </a:r>
            <a:endParaRPr lang="en-US" dirty="0" smtClean="0"/>
          </a:p>
          <a:p>
            <a:pPr lvl="0"/>
            <a:r>
              <a:rPr lang="en-US" dirty="0" smtClean="0"/>
              <a:t>RMHC hosted more than 100 alumni, friends, colleagues and </a:t>
            </a:r>
            <a:r>
              <a:rPr lang="en-US" dirty="0"/>
              <a:t>guests at a Gala celebrating the 40th Anniversary of the program at the Gibbons Alumni Center in June, 2012.</a:t>
            </a:r>
          </a:p>
          <a:p>
            <a:pPr lvl="0"/>
            <a:r>
              <a:rPr lang="en-US" dirty="0"/>
              <a:t>The School of Social Work hosted the 3</a:t>
            </a:r>
            <a:r>
              <a:rPr lang="en-US" baseline="30000" dirty="0"/>
              <a:t>rd</a:t>
            </a:r>
            <a:r>
              <a:rPr lang="en-US" dirty="0"/>
              <a:t> Annual Social Work Celebration where over 140 alums came together to celebrate Social Work month. </a:t>
            </a:r>
          </a:p>
          <a:p>
            <a:pPr lvl="0"/>
            <a:r>
              <a:rPr lang="en-US" dirty="0"/>
              <a:t>The Applied Behavior Analysis Program (ABA) held a reception in September 2012 to bring together program alumni, community partners, and special guests to celebrate alumni and program accomplishments and the development of the new ABA doctoral program.</a:t>
            </a:r>
          </a:p>
          <a:p>
            <a:endParaRPr lang="en-US" dirty="0"/>
          </a:p>
        </p:txBody>
      </p:sp>
    </p:spTree>
    <p:extLst>
      <p:ext uri="{BB962C8B-B14F-4D97-AF65-F5344CB8AC3E}">
        <p14:creationId xmlns:p14="http://schemas.microsoft.com/office/powerpoint/2010/main" val="3086281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 and Fund Raising</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A search is being conducted for a Director of Development to provide dynamic leadership for the CBCS fundraising initiatives and events. </a:t>
            </a:r>
            <a:endParaRPr lang="en-US" dirty="0" smtClean="0"/>
          </a:p>
          <a:p>
            <a:pPr lvl="0"/>
            <a:r>
              <a:rPr lang="en-US" dirty="0" smtClean="0"/>
              <a:t>CFS initiated </a:t>
            </a:r>
            <a:r>
              <a:rPr lang="en-US" dirty="0"/>
              <a:t>the Senator Nan Rich Endowed Fund for HIPPY.  Once endowed, this fund will generate support for the National Research and Evaluation Center for HIPPY USA at USF.  </a:t>
            </a:r>
          </a:p>
          <a:p>
            <a:r>
              <a:rPr lang="en-US" dirty="0"/>
              <a:t>The Center for Autism and Related Disabilities  (CARD) raised $85,000 to support its research and training mission. </a:t>
            </a:r>
          </a:p>
          <a:p>
            <a:r>
              <a:rPr lang="en-US" dirty="0"/>
              <a:t>An Annual Cycling Out Autism Fundraiser was conducted by the Tampa </a:t>
            </a:r>
            <a:r>
              <a:rPr lang="en-US" dirty="0" err="1"/>
              <a:t>Interbay</a:t>
            </a:r>
            <a:r>
              <a:rPr lang="en-US" dirty="0"/>
              <a:t> Rotary Club and raised approximately $17,000 for the ABA program in 2012.</a:t>
            </a:r>
          </a:p>
          <a:p>
            <a:pPr lvl="0"/>
            <a:r>
              <a:rPr lang="en-US" dirty="0" smtClean="0"/>
              <a:t>Gifts </a:t>
            </a:r>
            <a:r>
              <a:rPr lang="en-US" dirty="0"/>
              <a:t>to the </a:t>
            </a:r>
            <a:r>
              <a:rPr lang="en-US" dirty="0" err="1"/>
              <a:t>Bolesta@USF</a:t>
            </a:r>
            <a:r>
              <a:rPr lang="en-US" dirty="0"/>
              <a:t> fund exceeded $30,000 in the past year.</a:t>
            </a:r>
          </a:p>
          <a:p>
            <a:r>
              <a:rPr lang="en-US" dirty="0"/>
              <a:t>Dr. Amber Gum established a Wellness at Any Age foundation account through donations from local churches and fund raising activities to provide ongoing support for a holistic senior wellness program. </a:t>
            </a:r>
            <a:endParaRPr lang="en-US" dirty="0" smtClean="0"/>
          </a:p>
          <a:p>
            <a:r>
              <a:rPr lang="en-US" dirty="0" smtClean="0"/>
              <a:t>A </a:t>
            </a:r>
            <a:r>
              <a:rPr lang="en-US" dirty="0"/>
              <a:t>platform was established to attract donors to the </a:t>
            </a:r>
            <a:r>
              <a:rPr lang="en-US" i="1" dirty="0"/>
              <a:t>Moms Project</a:t>
            </a:r>
            <a:r>
              <a:rPr lang="en-US" dirty="0"/>
              <a:t> via a fund that complements the endowed scholarship. The new fund, </a:t>
            </a:r>
            <a:r>
              <a:rPr lang="en-US" i="1" dirty="0"/>
              <a:t>The Moms Honor Roll, </a:t>
            </a:r>
            <a:r>
              <a:rPr lang="en-US" dirty="0"/>
              <a:t>accepts donations of any amount and features the photographs of the mother and donor on a new webpage.   </a:t>
            </a:r>
          </a:p>
          <a:p>
            <a:endParaRPr lang="en-US" dirty="0"/>
          </a:p>
        </p:txBody>
      </p:sp>
    </p:spTree>
    <p:extLst>
      <p:ext uri="{BB962C8B-B14F-4D97-AF65-F5344CB8AC3E}">
        <p14:creationId xmlns:p14="http://schemas.microsoft.com/office/powerpoint/2010/main" val="686702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Enhance the Physical </a:t>
            </a:r>
            <a:r>
              <a:rPr lang="en-US" b="1" dirty="0" err="1"/>
              <a:t>Intrastructure</a:t>
            </a:r>
            <a:r>
              <a:rPr lang="en-US" b="1" dirty="0"/>
              <a:t> of the College</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Westside Conference Center was upgraded for the first time since 1992 to reflect the new USF design schemes, replace worn carpeting and blinds, and equip classrooms with the technology for teaching. </a:t>
            </a:r>
          </a:p>
          <a:p>
            <a:pPr lvl="0"/>
            <a:r>
              <a:rPr lang="en-US" dirty="0"/>
              <a:t>The MHC Atrium Lobby was refurbished with new carpet to replace worn and stained carpet from the 1980’s and student-friendly furniture replaced institutional furniture to promote a new student study space and community gathering location.  </a:t>
            </a:r>
          </a:p>
          <a:p>
            <a:pPr lvl="0"/>
            <a:r>
              <a:rPr lang="en-US" dirty="0"/>
              <a:t>Space within the MHC building was reallocated to allow the School of Social Work to occupy one of the main pods of the building resulting in a more cohesive and safe working environment for faculty, staff, and students.   </a:t>
            </a:r>
          </a:p>
        </p:txBody>
      </p:sp>
    </p:spTree>
    <p:extLst>
      <p:ext uri="{BB962C8B-B14F-4D97-AF65-F5344CB8AC3E}">
        <p14:creationId xmlns:p14="http://schemas.microsoft.com/office/powerpoint/2010/main" val="1288664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7117180" cy="1470025"/>
          </a:xfrm>
        </p:spPr>
        <p:txBody>
          <a:bodyPr/>
          <a:lstStyle/>
          <a:p>
            <a:pPr algn="ctr"/>
            <a:r>
              <a:rPr lang="en-US" dirty="0" smtClean="0"/>
              <a:t>Budget Review</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63330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sz="1600" b="1" i="0" u="none" strike="noStrike" kern="1200" cap="all" baseline="0">
                <a:solidFill>
                  <a:prstClr val="black">
                    <a:lumMod val="65000"/>
                    <a:lumOff val="35000"/>
                  </a:prstClr>
                </a:solidFill>
                <a:latin typeface="+mn-lt"/>
                <a:ea typeface="+mn-ea"/>
                <a:cs typeface="+mn-cs"/>
              </a:defRPr>
            </a:pPr>
            <a:r>
              <a:rPr lang="en-US" b="1" cap="all" dirty="0">
                <a:solidFill>
                  <a:prstClr val="black">
                    <a:lumMod val="65000"/>
                    <a:lumOff val="35000"/>
                  </a:prstClr>
                </a:solidFill>
              </a:rPr>
              <a:t>College of Behavioral &amp; Community Sciences</a:t>
            </a:r>
            <a:br>
              <a:rPr lang="en-US" b="1" cap="all" dirty="0">
                <a:solidFill>
                  <a:prstClr val="black">
                    <a:lumMod val="65000"/>
                    <a:lumOff val="35000"/>
                  </a:prstClr>
                </a:solidFill>
              </a:rPr>
            </a:br>
            <a:r>
              <a:rPr lang="en-US" b="1" cap="all" dirty="0">
                <a:solidFill>
                  <a:prstClr val="black">
                    <a:lumMod val="65000"/>
                    <a:lumOff val="35000"/>
                  </a:prstClr>
                </a:solidFill>
              </a:rPr>
              <a:t> 2012/13 E&amp;G Budget</a:t>
            </a:r>
            <a:br>
              <a:rPr lang="en-US" b="1" cap="all" dirty="0">
                <a:solidFill>
                  <a:prstClr val="black">
                    <a:lumMod val="65000"/>
                    <a:lumOff val="35000"/>
                  </a:prstClr>
                </a:solidFill>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3626113"/>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3998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CBCS </a:t>
            </a:r>
            <a:r>
              <a:rPr lang="en-US" dirty="0" smtClean="0"/>
              <a:t>Budget over time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0853206"/>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60353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CBCS Budget over time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37525382"/>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1101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CBCS Budget over time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45135334"/>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6321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CBCS Budget over time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6816405"/>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21849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CBCS Budget over time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45065071"/>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3337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Enrollment</a:t>
            </a:r>
            <a:endParaRPr lang="en-US" dirty="0"/>
          </a:p>
        </p:txBody>
      </p:sp>
      <p:graphicFrame>
        <p:nvGraphicFramePr>
          <p:cNvPr id="10" name="Chart 9"/>
          <p:cNvGraphicFramePr/>
          <p:nvPr>
            <p:extLst>
              <p:ext uri="{D42A27DB-BD31-4B8C-83A1-F6EECF244321}">
                <p14:modId xmlns:p14="http://schemas.microsoft.com/office/powerpoint/2010/main" val="1567998249"/>
              </p:ext>
            </p:extLst>
          </p:nvPr>
        </p:nvGraphicFramePr>
        <p:xfrm>
          <a:off x="1143000" y="1676400"/>
          <a:ext cx="66294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39220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752600"/>
            <a:ext cx="7117180" cy="1470025"/>
          </a:xfrm>
        </p:spPr>
        <p:txBody>
          <a:bodyPr/>
          <a:lstStyle/>
          <a:p>
            <a:pPr algn="ctr"/>
            <a:r>
              <a:rPr lang="en-US" dirty="0" smtClean="0"/>
              <a:t>Awards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11997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Awards</a:t>
            </a: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Staff Awards include</a:t>
            </a:r>
            <a:r>
              <a:rPr lang="en-US" dirty="0" smtClean="0"/>
              <a:t>:</a:t>
            </a:r>
          </a:p>
          <a:p>
            <a:pPr marL="0" lvl="0" indent="0">
              <a:buNone/>
            </a:pPr>
            <a:r>
              <a:rPr lang="en-US" dirty="0"/>
              <a:t>	</a:t>
            </a:r>
            <a:r>
              <a:rPr lang="en-US" dirty="0" smtClean="0"/>
              <a:t>Two </a:t>
            </a:r>
            <a:r>
              <a:rPr lang="en-US" dirty="0"/>
              <a:t>USF Outstanding Staff </a:t>
            </a:r>
            <a:r>
              <a:rPr lang="en-US" dirty="0" smtClean="0"/>
              <a:t>Awards (Katie Ringo, </a:t>
            </a:r>
            <a:r>
              <a:rPr lang="en-US" dirty="0" smtClean="0"/>
              <a:t>Vivian Maldonado)</a:t>
            </a:r>
          </a:p>
          <a:p>
            <a:pPr marL="0" lvl="0" indent="0">
              <a:buNone/>
            </a:pPr>
            <a:endParaRPr lang="en-US" dirty="0" smtClean="0"/>
          </a:p>
          <a:p>
            <a:pPr marL="0" lvl="0" indent="0">
              <a:buNone/>
            </a:pPr>
            <a:r>
              <a:rPr lang="en-US" dirty="0"/>
              <a:t>	</a:t>
            </a:r>
            <a:r>
              <a:rPr lang="en-US" dirty="0" smtClean="0"/>
              <a:t>A </a:t>
            </a:r>
            <a:r>
              <a:rPr lang="en-US" dirty="0"/>
              <a:t>Diversity </a:t>
            </a:r>
            <a:r>
              <a:rPr lang="en-US" dirty="0" smtClean="0"/>
              <a:t>Award (</a:t>
            </a:r>
            <a:r>
              <a:rPr lang="en-US" dirty="0"/>
              <a:t>Ercilia Calcano, Manny Mayor, </a:t>
            </a:r>
            <a:r>
              <a:rPr lang="en-US" dirty="0" err="1"/>
              <a:t>Mily</a:t>
            </a:r>
            <a:r>
              <a:rPr lang="en-US" dirty="0"/>
              <a:t> Porter, and </a:t>
            </a:r>
            <a:r>
              <a:rPr lang="en-US" dirty="0" err="1"/>
              <a:t>Yairi</a:t>
            </a:r>
            <a:r>
              <a:rPr lang="en-US" dirty="0"/>
              <a:t> Rivera </a:t>
            </a:r>
            <a:r>
              <a:rPr lang="en-US" dirty="0" smtClean="0"/>
              <a:t>, MHLP</a:t>
            </a:r>
            <a:r>
              <a:rPr lang="en-US" dirty="0" smtClean="0"/>
              <a:t>)</a:t>
            </a:r>
          </a:p>
          <a:p>
            <a:pPr marL="0" lvl="0" indent="0">
              <a:buNone/>
            </a:pPr>
            <a:endParaRPr lang="en-US" dirty="0" smtClean="0"/>
          </a:p>
          <a:p>
            <a:pPr marL="0" lvl="0" indent="0">
              <a:buNone/>
            </a:pPr>
            <a:r>
              <a:rPr lang="en-US" dirty="0"/>
              <a:t>	</a:t>
            </a:r>
            <a:r>
              <a:rPr lang="en-US" dirty="0" smtClean="0"/>
              <a:t>Four </a:t>
            </a:r>
            <a:r>
              <a:rPr lang="en-US" dirty="0"/>
              <a:t>TRAIN </a:t>
            </a:r>
            <a:r>
              <a:rPr lang="en-US" dirty="0" smtClean="0"/>
              <a:t>Awards (Karen Mann, Glenda Kilpatrick, Elida Porro, Janet Reyes)</a:t>
            </a:r>
          </a:p>
          <a:p>
            <a:pPr marL="0" lvl="0" indent="0">
              <a:buNone/>
            </a:pPr>
            <a:endParaRPr lang="en-US" dirty="0"/>
          </a:p>
          <a:p>
            <a:pPr marL="0" lvl="0" indent="0">
              <a:buNone/>
            </a:pPr>
            <a:endParaRPr lang="en-US" dirty="0" smtClean="0"/>
          </a:p>
        </p:txBody>
      </p:sp>
    </p:spTree>
    <p:extLst>
      <p:ext uri="{BB962C8B-B14F-4D97-AF65-F5344CB8AC3E}">
        <p14:creationId xmlns:p14="http://schemas.microsoft.com/office/powerpoint/2010/main" val="300581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0"/>
            <a:ext cx="7125113" cy="924475"/>
          </a:xfrm>
        </p:spPr>
        <p:txBody>
          <a:bodyPr/>
          <a:lstStyle/>
          <a:p>
            <a:r>
              <a:rPr lang="en-US" dirty="0">
                <a:latin typeface="+mn-lt"/>
              </a:rPr>
              <a:t>New Interdisciplinary Educational Programs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In </a:t>
            </a:r>
            <a:r>
              <a:rPr lang="en-US" dirty="0"/>
              <a:t>2012-13, five new programs </a:t>
            </a:r>
            <a:r>
              <a:rPr lang="en-US" dirty="0" smtClean="0"/>
              <a:t>in the College:</a:t>
            </a:r>
            <a:endParaRPr lang="en-US" dirty="0"/>
          </a:p>
          <a:p>
            <a:pPr lvl="1"/>
            <a:r>
              <a:rPr lang="en-US" dirty="0"/>
              <a:t>The Ph.D. in Applied Behavior Analysis </a:t>
            </a:r>
          </a:p>
          <a:p>
            <a:pPr lvl="1"/>
            <a:r>
              <a:rPr lang="en-US" dirty="0"/>
              <a:t>The B.S. in Behavioral Healthcare.  </a:t>
            </a:r>
          </a:p>
          <a:p>
            <a:pPr lvl="1"/>
            <a:r>
              <a:rPr lang="en-US" dirty="0"/>
              <a:t>The minor in Applied Behavior Analysis </a:t>
            </a:r>
          </a:p>
          <a:p>
            <a:pPr lvl="1"/>
            <a:r>
              <a:rPr lang="en-US" dirty="0"/>
              <a:t>The Deaf Studies undergraduate concentration </a:t>
            </a:r>
          </a:p>
          <a:p>
            <a:pPr lvl="1"/>
            <a:r>
              <a:rPr lang="en-US" dirty="0"/>
              <a:t>The BRIDGE graduate certificate</a:t>
            </a:r>
          </a:p>
          <a:p>
            <a:endParaRPr lang="en-US" dirty="0"/>
          </a:p>
        </p:txBody>
      </p:sp>
    </p:spTree>
    <p:extLst>
      <p:ext uri="{BB962C8B-B14F-4D97-AF65-F5344CB8AC3E}">
        <p14:creationId xmlns:p14="http://schemas.microsoft.com/office/powerpoint/2010/main" val="3591184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Student </a:t>
            </a:r>
            <a:r>
              <a:rPr lang="en-US" dirty="0"/>
              <a:t>S</a:t>
            </a:r>
            <a:r>
              <a:rPr lang="en-US" dirty="0" smtClean="0"/>
              <a:t>cholars</a:t>
            </a:r>
            <a:endParaRPr lang="en-US" dirty="0"/>
          </a:p>
        </p:txBody>
      </p:sp>
      <p:sp>
        <p:nvSpPr>
          <p:cNvPr id="3" name="Content Placeholder 2"/>
          <p:cNvSpPr>
            <a:spLocks noGrp="1"/>
          </p:cNvSpPr>
          <p:nvPr>
            <p:ph idx="1"/>
          </p:nvPr>
        </p:nvSpPr>
        <p:spPr/>
        <p:txBody>
          <a:bodyPr>
            <a:normAutofit fontScale="85000" lnSpcReduction="20000"/>
          </a:bodyPr>
          <a:lstStyle/>
          <a:p>
            <a:r>
              <a:rPr lang="en-US" sz="1900" dirty="0" smtClean="0"/>
              <a:t>Criminology </a:t>
            </a:r>
            <a:r>
              <a:rPr lang="en-US" sz="1900" dirty="0"/>
              <a:t>graduate students published 15 articles in peer-reviewed journals and 20 Criminology students presented their research at academic conferences.  </a:t>
            </a:r>
          </a:p>
          <a:p>
            <a:r>
              <a:rPr lang="en-US" sz="1900" dirty="0"/>
              <a:t>Graduates of the Ph.D. in Aging Studies started postdoctoral positions at Rutgers, Ohio State, Washington University in St. Louis, Brandeis, and University of Newcastle. </a:t>
            </a:r>
            <a:endParaRPr lang="en-US" sz="1900" dirty="0" smtClean="0"/>
          </a:p>
          <a:p>
            <a:r>
              <a:rPr lang="en-US" sz="1900" dirty="0" smtClean="0"/>
              <a:t>Students </a:t>
            </a:r>
            <a:r>
              <a:rPr lang="en-US" sz="1900" dirty="0"/>
              <a:t>in the ABA Master’s program published 18 journal articles and book chapters and one student won the best poster award at the 2012 Florida Association of Behavior Analysis Conference.</a:t>
            </a:r>
          </a:p>
          <a:p>
            <a:pPr lvl="0"/>
            <a:r>
              <a:rPr lang="en-US" sz="1900" dirty="0" smtClean="0"/>
              <a:t>Three </a:t>
            </a:r>
            <a:r>
              <a:rPr lang="en-US" sz="1900" dirty="0"/>
              <a:t>doctoral students in Social Work published articles in peer-reviewed journals with their faculty mentors</a:t>
            </a:r>
            <a:r>
              <a:rPr lang="en-US" sz="1900" dirty="0" smtClean="0"/>
              <a:t>.</a:t>
            </a:r>
            <a:r>
              <a:rPr lang="en-US" sz="1900" dirty="0"/>
              <a:t> A MSW student presented a poster at the Society for Social Work Research.</a:t>
            </a:r>
            <a:r>
              <a:rPr lang="en-US" sz="1900" i="1" dirty="0"/>
              <a:t> </a:t>
            </a:r>
            <a:endParaRPr lang="en-US" sz="1900" dirty="0"/>
          </a:p>
          <a:p>
            <a:pPr marL="342900" lvl="1" indent="-342900"/>
            <a:r>
              <a:rPr lang="en-US" sz="1900" dirty="0"/>
              <a:t>The first five graduates of the CBCS Undergraduate Research Certificate have been accepted and/or are attending Graduate School.</a:t>
            </a:r>
          </a:p>
          <a:p>
            <a:endParaRPr lang="en-US" dirty="0"/>
          </a:p>
        </p:txBody>
      </p:sp>
    </p:spTree>
    <p:extLst>
      <p:ext uri="{BB962C8B-B14F-4D97-AF65-F5344CB8AC3E}">
        <p14:creationId xmlns:p14="http://schemas.microsoft.com/office/powerpoint/2010/main" val="1069998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as Global Scholars</a:t>
            </a:r>
            <a:endParaRPr lang="en-US" dirty="0"/>
          </a:p>
        </p:txBody>
      </p:sp>
      <p:sp>
        <p:nvSpPr>
          <p:cNvPr id="3" name="Content Placeholder 2"/>
          <p:cNvSpPr>
            <a:spLocks noGrp="1"/>
          </p:cNvSpPr>
          <p:nvPr>
            <p:ph idx="1"/>
          </p:nvPr>
        </p:nvSpPr>
        <p:spPr/>
        <p:txBody>
          <a:bodyPr/>
          <a:lstStyle/>
          <a:p>
            <a:pPr lvl="0"/>
            <a:r>
              <a:rPr lang="en-US" dirty="0"/>
              <a:t>Dr. Larry Thompson led a group of 21 undergraduate and graduate students to Florence, Italy to study comparative mental health service systems.  </a:t>
            </a:r>
          </a:p>
          <a:p>
            <a:pPr lvl="0"/>
            <a:r>
              <a:rPr lang="en-US" dirty="0" smtClean="0"/>
              <a:t>Dr. Richard Weinberg received approval to conduct a study abroad program in Italy during the summer of 2013. </a:t>
            </a:r>
          </a:p>
          <a:p>
            <a:pPr lvl="0"/>
            <a:r>
              <a:rPr lang="en-US" dirty="0" smtClean="0"/>
              <a:t>A </a:t>
            </a:r>
            <a:r>
              <a:rPr lang="en-US" dirty="0"/>
              <a:t>doctoral student in Aging Studies was awarded a fellowship to study at the </a:t>
            </a:r>
            <a:r>
              <a:rPr lang="en-US" dirty="0" err="1"/>
              <a:t>Karolinska</a:t>
            </a:r>
            <a:r>
              <a:rPr lang="en-US" dirty="0"/>
              <a:t> Institute in </a:t>
            </a:r>
            <a:r>
              <a:rPr lang="en-US" dirty="0" smtClean="0"/>
              <a:t>Sweden. </a:t>
            </a:r>
            <a:endParaRPr lang="en-US" dirty="0"/>
          </a:p>
          <a:p>
            <a:endParaRPr lang="en-US" dirty="0"/>
          </a:p>
        </p:txBody>
      </p:sp>
    </p:spTree>
    <p:extLst>
      <p:ext uri="{BB962C8B-B14F-4D97-AF65-F5344CB8AC3E}">
        <p14:creationId xmlns:p14="http://schemas.microsoft.com/office/powerpoint/2010/main" val="223673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in STEM Learning</a:t>
            </a:r>
            <a:endParaRPr lang="en-US" dirty="0"/>
          </a:p>
        </p:txBody>
      </p:sp>
      <p:sp>
        <p:nvSpPr>
          <p:cNvPr id="3" name="Content Placeholder 2"/>
          <p:cNvSpPr>
            <a:spLocks noGrp="1"/>
          </p:cNvSpPr>
          <p:nvPr>
            <p:ph idx="1"/>
          </p:nvPr>
        </p:nvSpPr>
        <p:spPr/>
        <p:txBody>
          <a:bodyPr>
            <a:normAutofit/>
          </a:bodyPr>
          <a:lstStyle/>
          <a:p>
            <a:pPr lvl="1"/>
            <a:r>
              <a:rPr lang="en-US" dirty="0"/>
              <a:t>Two Audiology doctoral students were selected for the prestigious Starkey Corporation Entrepreneurial Audiology Program.</a:t>
            </a:r>
          </a:p>
          <a:p>
            <a:pPr lvl="1"/>
            <a:r>
              <a:rPr lang="en-US" dirty="0"/>
              <a:t>A CSD doctoral student was awarded the 2013 Springer Publishing/Dysphagia Research Society Junior Investigator Scholarship.  </a:t>
            </a:r>
          </a:p>
          <a:p>
            <a:pPr lvl="1"/>
            <a:r>
              <a:rPr lang="en-US" dirty="0" smtClean="0"/>
              <a:t>Three </a:t>
            </a:r>
            <a:r>
              <a:rPr lang="en-US" dirty="0"/>
              <a:t>new Instructor positions were hired in CSD through special funding from the Provost’s Office to expand learning opportunities for students in STEM fields. </a:t>
            </a:r>
            <a:r>
              <a:rPr lang="en-US" i="1" dirty="0"/>
              <a:t> </a:t>
            </a:r>
            <a:r>
              <a:rPr lang="en-US" dirty="0"/>
              <a:t> </a:t>
            </a:r>
          </a:p>
          <a:p>
            <a:endParaRPr lang="en-US" dirty="0"/>
          </a:p>
        </p:txBody>
      </p:sp>
    </p:spTree>
    <p:extLst>
      <p:ext uri="{BB962C8B-B14F-4D97-AF65-F5344CB8AC3E}">
        <p14:creationId xmlns:p14="http://schemas.microsoft.com/office/powerpoint/2010/main" val="357551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Post Doctoral Appointments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3105898"/>
              </p:ext>
            </p:extLst>
          </p:nvPr>
        </p:nvGraphicFramePr>
        <p:xfrm>
          <a:off x="1009650" y="1806575"/>
          <a:ext cx="7124700" cy="4052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1422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2362200"/>
            <a:ext cx="7117180" cy="1653180"/>
          </a:xfrm>
        </p:spPr>
        <p:txBody>
          <a:bodyPr/>
          <a:lstStyle/>
          <a:p>
            <a:r>
              <a:rPr lang="en-US" sz="2000" b="1" dirty="0"/>
              <a:t>Conduct high-impact research and innovation to change lives, improve health, and foster sustainable development and positive societal change. </a:t>
            </a:r>
            <a:endParaRPr lang="en-US" sz="2000" dirty="0"/>
          </a:p>
        </p:txBody>
      </p:sp>
      <p:sp>
        <p:nvSpPr>
          <p:cNvPr id="5" name="Subtitle 4"/>
          <p:cNvSpPr>
            <a:spLocks noGrp="1"/>
          </p:cNvSpPr>
          <p:nvPr>
            <p:ph type="subTitle" idx="1"/>
          </p:nvPr>
        </p:nvSpPr>
        <p:spPr>
          <a:xfrm>
            <a:off x="914400" y="1371600"/>
            <a:ext cx="7117180" cy="861420"/>
          </a:xfrm>
        </p:spPr>
        <p:txBody>
          <a:bodyPr>
            <a:normAutofit/>
          </a:bodyPr>
          <a:lstStyle/>
          <a:p>
            <a:pPr algn="ctr"/>
            <a:r>
              <a:rPr lang="en-US" sz="4000" b="1" dirty="0"/>
              <a:t>USF Goal </a:t>
            </a:r>
            <a:r>
              <a:rPr lang="en-US" sz="4000" b="1" dirty="0" smtClean="0"/>
              <a:t>Two</a:t>
            </a:r>
            <a:endParaRPr lang="en-US" sz="4000" dirty="0"/>
          </a:p>
        </p:txBody>
      </p:sp>
    </p:spTree>
    <p:extLst>
      <p:ext uri="{BB962C8B-B14F-4D97-AF65-F5344CB8AC3E}">
        <p14:creationId xmlns:p14="http://schemas.microsoft.com/office/powerpoint/2010/main" val="3745935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Template>
  <TotalTime>2095</TotalTime>
  <Words>1376</Words>
  <Application>Microsoft Office PowerPoint</Application>
  <PresentationFormat>On-screen Show (4:3)</PresentationFormat>
  <Paragraphs>105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Spring</vt:lpstr>
      <vt:lpstr>2013 Spring Assembly Dean’s Report</vt:lpstr>
      <vt:lpstr>Prepare well-educated and highly skilled global citizens through a continuing commitment to student success. </vt:lpstr>
      <vt:lpstr>Enrollment</vt:lpstr>
      <vt:lpstr>New Interdisciplinary Educational Programs  </vt:lpstr>
      <vt:lpstr>Developing Student Scholars</vt:lpstr>
      <vt:lpstr>Students as Global Scholars</vt:lpstr>
      <vt:lpstr>Investment in STEM Learning</vt:lpstr>
      <vt:lpstr>Post Doctoral Appointments</vt:lpstr>
      <vt:lpstr>Conduct high-impact research and innovation to change lives, improve health, and foster sustainable development and positive societal change. </vt:lpstr>
      <vt:lpstr>Conduct High Impact Research</vt:lpstr>
      <vt:lpstr>Scholarly Productivity</vt:lpstr>
      <vt:lpstr>Significant achievements in Research and Innovation</vt:lpstr>
      <vt:lpstr>Global Research and Partnerships</vt:lpstr>
      <vt:lpstr>Sustain a highly effective, major economic engine, creating new partnerships to build a strong and sustainable future for Florida in the global economy. </vt:lpstr>
      <vt:lpstr>Entrepreneurial Endeavors and Partnerships </vt:lpstr>
      <vt:lpstr>Entrepreneurial Accomplishments of CBCS Alumni</vt:lpstr>
      <vt:lpstr>Ensure sound financial management to establish a strong and sustainable economic base in support of USF’s continued academic advancement. </vt:lpstr>
      <vt:lpstr>Alignment of Fiscal Resources to Support the Recruitment of Intellectual Talent</vt:lpstr>
      <vt:lpstr>Refine Business Practices</vt:lpstr>
      <vt:lpstr>Alumni Services</vt:lpstr>
      <vt:lpstr>Development and Fund Raising </vt:lpstr>
      <vt:lpstr>Enhance the Physical Intrastructure of the College </vt:lpstr>
      <vt:lpstr>Budget Review</vt:lpstr>
      <vt:lpstr>College of Behavioral &amp; Community Sciences  2012/13 E&amp;G Budget </vt:lpstr>
      <vt:lpstr>Overall CBCS Budget over time</vt:lpstr>
      <vt:lpstr>CBCS Budget over time</vt:lpstr>
      <vt:lpstr>CBCS Budget over time</vt:lpstr>
      <vt:lpstr>CBCS Budget over time</vt:lpstr>
      <vt:lpstr>CBCS Budget over time</vt:lpstr>
      <vt:lpstr>Awards</vt:lpstr>
      <vt:lpstr>Awards</vt:lpstr>
    </vt:vector>
  </TitlesOfParts>
  <Company>University of South Florida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Spring Assembly Dean’s Report</dc:title>
  <dc:creator>Serovich, Julianne</dc:creator>
  <cp:lastModifiedBy>Serovich, Julianne</cp:lastModifiedBy>
  <cp:revision>28</cp:revision>
  <dcterms:created xsi:type="dcterms:W3CDTF">2013-04-16T13:47:07Z</dcterms:created>
  <dcterms:modified xsi:type="dcterms:W3CDTF">2013-04-19T14:41:24Z</dcterms:modified>
</cp:coreProperties>
</file>